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B8EDCA64-DA75-4EDC-8715-7C98C0E13825}">
          <p14:sldIdLst>
            <p14:sldId id="256"/>
          </p14:sldIdLst>
        </p14:section>
        <p14:section name="What is E-rēķins?" id="{C6CE66DA-9136-B8F2-D0D6-1B9F5C23EF07}">
          <p14:sldIdLst>
            <p14:sldId id="257"/>
          </p14:sldIdLst>
        </p14:section>
        <p14:section name="When do E-rēķini Become Mandatory?" id="{0D7D7817-C028-695C-AFFF-4B72822E5BA2}">
          <p14:sldIdLst>
            <p14:sldId id="258"/>
          </p14:sldIdLst>
        </p14:section>
        <p14:section name="How to Set Up E-rēķini via Docura" id="{418D5896-B46A-7525-856F-131902BC5C09}">
          <p14:sldIdLst>
            <p14:sldId id="259"/>
            <p14:sldId id="260"/>
            <p14:sldId id="261"/>
            <p14:sldId id="262"/>
            <p14:sldId id="263"/>
            <p14:sldId id="264"/>
            <p14:sldId id="268"/>
            <p14:sldId id="265"/>
            <p14:sldId id="266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140" autoAdjust="0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101" y="2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4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cover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60720" y="0"/>
            <a:ext cx="6430975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1828800"/>
            <a:ext cx="46634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813816" y="3154680"/>
            <a:ext cx="46634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dirty="0">
                <a:solidFill>
                  <a:srgbClr val="C9D8F2"/>
                </a:solidFill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5778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57784"/>
            <a:ext cx="12191695" cy="9144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assets/docur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128016"/>
            <a:ext cx="1185062" cy="30449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17536" y="15544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2"/>
                </a:solidFill>
              </a:rPr>
              <a:t>E-RĒĶINI</a:t>
            </a:r>
            <a:endParaRPr lang="en-US" sz="1100" dirty="0"/>
          </a:p>
        </p:txBody>
      </p:sp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813816" y="777240"/>
            <a:ext cx="10561320" cy="594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docur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548640"/>
            <a:ext cx="1185062" cy="3044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2103120"/>
            <a:ext cx="105613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813816" y="3291840"/>
            <a:ext cx="105613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rgbClr val="C9D8F2"/>
                </a:solidFill>
              </a:defRPr>
            </a:lvl1pPr>
          </a:lstStyle>
          <a:p>
            <a:pPr marL="0" indent="0" algn="l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latvija.gov.lv/Content/eadrese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viss.gov.lv/-/media/Files/VRAA/Dokumentacija/Vadlinijas/e-adrese/Dokumentacija_iestadem/eAdresetiesibuveidlapa2024papildpie.ashx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support@docura.net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ura.net/lv/pricing-e-invoi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256032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000" b="1" dirty="0">
                <a:solidFill>
                  <a:schemeClr val="bg1"/>
                </a:solidFill>
              </a:rPr>
              <a:t>E-rēķini</a:t>
            </a:r>
            <a:endParaRPr lang="en-US" sz="6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813816" y="388620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C9D8F2"/>
                </a:solidFill>
              </a:rPr>
              <a:t>Как настроить E-rēķini через Docura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40EDC5-1E55-1F34-AC47-C70B35A24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388" y="3020223"/>
            <a:ext cx="4727981" cy="12612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4" hasCustomPrompt="1"/>
          </p:nvPr>
        </p:nvSpPr>
        <p:spPr>
          <a:xfrm>
            <a:off x="813816" y="777240"/>
            <a:ext cx="10561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Что такое E-rēķins?</a:t>
            </a:r>
            <a:endParaRPr lang="en-US" sz="3600" dirty="0"/>
          </a:p>
        </p:txBody>
      </p:sp>
      <p:sp>
        <p:nvSpPr>
          <p:cNvPr id="3" name="Card 1"/>
          <p:cNvSpPr/>
          <p:nvPr/>
        </p:nvSpPr>
        <p:spPr>
          <a:xfrm>
            <a:off x="813816" y="1554480"/>
            <a:ext cx="5143500" cy="251460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Card text 1"/>
          <p:cNvSpPr txBox="1"/>
          <p:nvPr/>
        </p:nvSpPr>
        <p:spPr>
          <a:xfrm>
            <a:off x="1133856" y="1874520"/>
            <a:ext cx="45034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E-rēķins — это структурированный электронный счет, который Латвия постепенно делает обязательным для расчетов между компаниями и государственными учреждениями. Законодательство также предусматривает обязательную отправку счетов в Службу государственных доходов Латвии (VID).</a:t>
            </a:r>
            <a:endParaRPr lang="en-US" sz="1700" dirty="0"/>
          </a:p>
        </p:txBody>
      </p:sp>
      <p:sp>
        <p:nvSpPr>
          <p:cNvPr id="5" name="Card 2"/>
          <p:cNvSpPr/>
          <p:nvPr/>
        </p:nvSpPr>
        <p:spPr>
          <a:xfrm>
            <a:off x="6231636" y="1554480"/>
            <a:ext cx="5143500" cy="251460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text 2"/>
          <p:cNvSpPr txBox="1"/>
          <p:nvPr/>
        </p:nvSpPr>
        <p:spPr>
          <a:xfrm>
            <a:off x="6551676" y="1874520"/>
            <a:ext cx="45034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E-rēķini основаны на европейском стандарте EN 16931 и спецификации Peppol BIS Billing 3.0 с использованием формата UBL 2.1 XML.</a:t>
            </a:r>
            <a:endParaRPr lang="en-US" sz="1700" dirty="0"/>
          </a:p>
        </p:txBody>
      </p:sp>
      <p:sp>
        <p:nvSpPr>
          <p:cNvPr id="7" name="Docura box"/>
          <p:cNvSpPr/>
          <p:nvPr/>
        </p:nvSpPr>
        <p:spPr>
          <a:xfrm>
            <a:off x="813816" y="5006340"/>
            <a:ext cx="10561319" cy="1325880"/>
          </a:xfrm>
          <a:prstGeom prst="roundRect">
            <a:avLst>
              <a:gd name="adj" fmla="val 689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Docura text"/>
          <p:cNvSpPr txBox="1"/>
          <p:nvPr/>
        </p:nvSpPr>
        <p:spPr>
          <a:xfrm>
            <a:off x="5086004" y="5006340"/>
            <a:ext cx="6043813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Чтобы отправлять E-rēķini через Docura, вам даже не нужно интегрировать вашу ERP-систему с платформой Docura.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10" name="Year 1">
            <a:extLst>
              <a:ext uri="{FF2B5EF4-FFF2-40B4-BE49-F238E27FC236}">
                <a16:creationId xmlns:a16="http://schemas.microsoft.com/office/drawing/2014/main" id="{843A162A-5CCC-AC7E-FF49-B6829D92A92E}"/>
              </a:ext>
            </a:extLst>
          </p:cNvPr>
          <p:cNvSpPr txBox="1"/>
          <p:nvPr/>
        </p:nvSpPr>
        <p:spPr>
          <a:xfrm>
            <a:off x="1027545" y="5092284"/>
            <a:ext cx="1051929" cy="938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accent2"/>
                </a:solidFill>
              </a:rPr>
              <a:t>NB!</a:t>
            </a:r>
            <a:endParaRPr lang="en-US" sz="3600" dirty="0"/>
          </a:p>
        </p:txBody>
      </p:sp>
      <p:sp>
        <p:nvSpPr>
          <p:cNvPr id="13" name="Year 1">
            <a:extLst>
              <a:ext uri="{FF2B5EF4-FFF2-40B4-BE49-F238E27FC236}">
                <a16:creationId xmlns:a16="http://schemas.microsoft.com/office/drawing/2014/main" id="{9A8416DE-D001-6F08-DB78-72710CA8D11D}"/>
              </a:ext>
            </a:extLst>
          </p:cNvPr>
          <p:cNvSpPr txBox="1"/>
          <p:nvPr/>
        </p:nvSpPr>
        <p:spPr>
          <a:xfrm>
            <a:off x="1133856" y="5602432"/>
            <a:ext cx="36321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accent2"/>
                </a:solidFill>
              </a:rPr>
              <a:t>Special Solution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F91001-C137-FBF8-4D26-39EDEF2B2C6F}"/>
              </a:ext>
            </a:extLst>
          </p:cNvPr>
          <p:cNvSpPr txBox="1"/>
          <p:nvPr/>
        </p:nvSpPr>
        <p:spPr>
          <a:xfrm>
            <a:off x="1027545" y="4270301"/>
            <a:ext cx="6924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Docura</a:t>
            </a:r>
            <a:r>
              <a:rPr lang="en-US" sz="1800" dirty="0"/>
              <a:t> позволяет отправлять и получать электронные счета непосредственно из/в вашу бухгалтерскую программу (ERP).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4" hasCustomPrompt="1"/>
          </p:nvPr>
        </p:nvSpPr>
        <p:spPr>
          <a:xfrm>
            <a:off x="813816" y="777240"/>
            <a:ext cx="10561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Когда электронные счета станут обязательными?</a:t>
            </a:r>
            <a:endParaRPr lang="en-US" sz="3600" dirty="0"/>
          </a:p>
        </p:txBody>
      </p:sp>
      <p:sp>
        <p:nvSpPr>
          <p:cNvPr id="3" name="Timeline line"/>
          <p:cNvSpPr/>
          <p:nvPr/>
        </p:nvSpPr>
        <p:spPr>
          <a:xfrm>
            <a:off x="2482596" y="2194560"/>
            <a:ext cx="722376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Year 1"/>
          <p:cNvSpPr txBox="1"/>
          <p:nvPr/>
        </p:nvSpPr>
        <p:spPr>
          <a:xfrm>
            <a:off x="813816" y="146304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3000" b="1" dirty="0">
                <a:solidFill>
                  <a:schemeClr val="accent2"/>
                </a:solidFill>
              </a:rPr>
              <a:t>2025</a:t>
            </a:r>
            <a:endParaRPr lang="en-US" sz="3000" dirty="0"/>
          </a:p>
        </p:txBody>
      </p:sp>
      <p:sp>
        <p:nvSpPr>
          <p:cNvPr id="5" name="Milestone dot 1"/>
          <p:cNvSpPr/>
          <p:nvPr/>
        </p:nvSpPr>
        <p:spPr>
          <a:xfrm>
            <a:off x="2327148" y="2039112"/>
            <a:ext cx="310896" cy="310896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Milestone card 1"/>
          <p:cNvSpPr/>
          <p:nvPr/>
        </p:nvSpPr>
        <p:spPr>
          <a:xfrm>
            <a:off x="813816" y="2651760"/>
            <a:ext cx="3337560" cy="274320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Date 1"/>
          <p:cNvSpPr txBox="1"/>
          <p:nvPr/>
        </p:nvSpPr>
        <p:spPr>
          <a:xfrm>
            <a:off x="1088136" y="292608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С 1 января 2025 года</a:t>
            </a:r>
            <a:endParaRPr lang="en-US" sz="2000" dirty="0"/>
          </a:p>
        </p:txBody>
      </p:sp>
      <p:sp>
        <p:nvSpPr>
          <p:cNvPr id="8" name="Milestone text 1"/>
          <p:cNvSpPr txBox="1"/>
          <p:nvPr/>
        </p:nvSpPr>
        <p:spPr>
          <a:xfrm>
            <a:off x="1088136" y="352044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обязательные E-rēķini для сделок с государственными и муниципальными учреждениями (B2G).</a:t>
            </a:r>
            <a:endParaRPr lang="en-US" sz="1600" dirty="0"/>
          </a:p>
        </p:txBody>
      </p:sp>
      <p:sp>
        <p:nvSpPr>
          <p:cNvPr id="9" name="Year 2"/>
          <p:cNvSpPr txBox="1"/>
          <p:nvPr/>
        </p:nvSpPr>
        <p:spPr>
          <a:xfrm>
            <a:off x="4425696" y="146304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3000" b="1" dirty="0">
                <a:solidFill>
                  <a:schemeClr val="accent2"/>
                </a:solidFill>
              </a:rPr>
              <a:t>2026</a:t>
            </a:r>
            <a:endParaRPr lang="en-US" sz="3000" dirty="0"/>
          </a:p>
        </p:txBody>
      </p:sp>
      <p:sp>
        <p:nvSpPr>
          <p:cNvPr id="10" name="Milestone dot 2"/>
          <p:cNvSpPr/>
          <p:nvPr/>
        </p:nvSpPr>
        <p:spPr>
          <a:xfrm>
            <a:off x="5939028" y="2039112"/>
            <a:ext cx="310896" cy="310896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Milestone card 2"/>
          <p:cNvSpPr/>
          <p:nvPr/>
        </p:nvSpPr>
        <p:spPr>
          <a:xfrm>
            <a:off x="4425696" y="2651760"/>
            <a:ext cx="3337560" cy="274320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Date 2"/>
          <p:cNvSpPr txBox="1"/>
          <p:nvPr/>
        </p:nvSpPr>
        <p:spPr>
          <a:xfrm>
            <a:off x="4700016" y="292608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С 1 января 2026 года</a:t>
            </a:r>
            <a:endParaRPr lang="en-US" sz="2000" dirty="0"/>
          </a:p>
        </p:txBody>
      </p:sp>
      <p:sp>
        <p:nvSpPr>
          <p:cNvPr id="13" name="Milestone text 2"/>
          <p:cNvSpPr txBox="1"/>
          <p:nvPr/>
        </p:nvSpPr>
        <p:spPr>
          <a:xfrm>
            <a:off x="4700016" y="352044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обязательная подача данных по соответствующим E-rēķini (B2G) в Службу государственных доходов Латвии (VID).</a:t>
            </a:r>
            <a:endParaRPr lang="en-US" sz="1600" dirty="0"/>
          </a:p>
        </p:txBody>
      </p:sp>
      <p:sp>
        <p:nvSpPr>
          <p:cNvPr id="14" name="Year 3"/>
          <p:cNvSpPr txBox="1"/>
          <p:nvPr/>
        </p:nvSpPr>
        <p:spPr>
          <a:xfrm>
            <a:off x="8037576" y="146304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3000" b="1" dirty="0">
                <a:solidFill>
                  <a:schemeClr val="accent2"/>
                </a:solidFill>
              </a:rPr>
              <a:t>2028</a:t>
            </a:r>
            <a:endParaRPr lang="en-US" sz="3000" dirty="0"/>
          </a:p>
        </p:txBody>
      </p:sp>
      <p:sp>
        <p:nvSpPr>
          <p:cNvPr id="15" name="Milestone dot 3"/>
          <p:cNvSpPr/>
          <p:nvPr/>
        </p:nvSpPr>
        <p:spPr>
          <a:xfrm>
            <a:off x="9550908" y="2039112"/>
            <a:ext cx="310896" cy="310896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Milestone card 3"/>
          <p:cNvSpPr/>
          <p:nvPr/>
        </p:nvSpPr>
        <p:spPr>
          <a:xfrm>
            <a:off x="8037576" y="2651760"/>
            <a:ext cx="3337560" cy="274320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Date 3"/>
          <p:cNvSpPr txBox="1"/>
          <p:nvPr/>
        </p:nvSpPr>
        <p:spPr>
          <a:xfrm>
            <a:off x="8311896" y="292608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С 1 января 2028 года</a:t>
            </a:r>
            <a:endParaRPr lang="en-US" sz="2000" dirty="0"/>
          </a:p>
        </p:txBody>
      </p:sp>
      <p:sp>
        <p:nvSpPr>
          <p:cNvPr id="18" name="Milestone text 3"/>
          <p:cNvSpPr txBox="1"/>
          <p:nvPr/>
        </p:nvSpPr>
        <p:spPr>
          <a:xfrm>
            <a:off x="8311896" y="352044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обязательные E-rēķini между латвийскими компаниями (B2B).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4" hasCustomPrompt="1"/>
          </p:nvPr>
        </p:nvSpPr>
        <p:spPr>
          <a:xfrm>
            <a:off x="813816" y="777240"/>
            <a:ext cx="10561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Как настроить E-rēķini через Docura</a:t>
            </a:r>
            <a:endParaRPr lang="en-US" sz="3600" dirty="0"/>
          </a:p>
        </p:txBody>
      </p:sp>
      <p:sp>
        <p:nvSpPr>
          <p:cNvPr id="3" name="Intro"/>
          <p:cNvSpPr txBox="1"/>
          <p:nvPr/>
        </p:nvSpPr>
        <p:spPr>
          <a:xfrm>
            <a:off x="813816" y="146304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Выполните следующие шесть простых шагов:</a:t>
            </a:r>
            <a:endParaRPr lang="en-US" sz="1800" dirty="0"/>
          </a:p>
        </p:txBody>
      </p:sp>
      <p:sp>
        <p:nvSpPr>
          <p:cNvPr id="4" name="Step card 1"/>
          <p:cNvSpPr/>
          <p:nvPr/>
        </p:nvSpPr>
        <p:spPr>
          <a:xfrm>
            <a:off x="813816" y="2148840"/>
            <a:ext cx="1569720" cy="292608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tep badge 1"/>
          <p:cNvSpPr/>
          <p:nvPr/>
        </p:nvSpPr>
        <p:spPr>
          <a:xfrm>
            <a:off x="996696" y="24231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tep badge 1 number"/>
          <p:cNvSpPr txBox="1"/>
          <p:nvPr/>
        </p:nvSpPr>
        <p:spPr>
          <a:xfrm>
            <a:off x="996696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01</a:t>
            </a:r>
            <a:endParaRPr lang="en-US" sz="1800" dirty="0"/>
          </a:p>
        </p:txBody>
      </p:sp>
      <p:sp>
        <p:nvSpPr>
          <p:cNvPr id="7" name="Step title 1"/>
          <p:cNvSpPr txBox="1"/>
          <p:nvPr/>
        </p:nvSpPr>
        <p:spPr>
          <a:xfrm>
            <a:off x="996696" y="32918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Подпишите договор об оказании услуг с Docura</a:t>
            </a:r>
            <a:endParaRPr lang="en-US" sz="1500" dirty="0"/>
          </a:p>
        </p:txBody>
      </p:sp>
      <p:sp>
        <p:nvSpPr>
          <p:cNvPr id="8" name="Arrow 1"/>
          <p:cNvSpPr/>
          <p:nvPr/>
        </p:nvSpPr>
        <p:spPr>
          <a:xfrm>
            <a:off x="2429256" y="352044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ep card 2"/>
          <p:cNvSpPr/>
          <p:nvPr/>
        </p:nvSpPr>
        <p:spPr>
          <a:xfrm>
            <a:off x="2612136" y="2148840"/>
            <a:ext cx="1569720" cy="292608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tep badge 2"/>
          <p:cNvSpPr/>
          <p:nvPr/>
        </p:nvSpPr>
        <p:spPr>
          <a:xfrm>
            <a:off x="2795016" y="24231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tep badge 2 number"/>
          <p:cNvSpPr txBox="1"/>
          <p:nvPr/>
        </p:nvSpPr>
        <p:spPr>
          <a:xfrm>
            <a:off x="2795016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Step title 2"/>
          <p:cNvSpPr txBox="1"/>
          <p:nvPr/>
        </p:nvSpPr>
        <p:spPr>
          <a:xfrm>
            <a:off x="2795016" y="32918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Активируйте e‑adrese вашей компании</a:t>
            </a:r>
            <a:endParaRPr lang="en-US" sz="1500" dirty="0"/>
          </a:p>
        </p:txBody>
      </p:sp>
      <p:sp>
        <p:nvSpPr>
          <p:cNvPr id="13" name="Arrow 2"/>
          <p:cNvSpPr/>
          <p:nvPr/>
        </p:nvSpPr>
        <p:spPr>
          <a:xfrm>
            <a:off x="4227576" y="352044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tep card 3"/>
          <p:cNvSpPr/>
          <p:nvPr/>
        </p:nvSpPr>
        <p:spPr>
          <a:xfrm>
            <a:off x="4410456" y="2148840"/>
            <a:ext cx="1569720" cy="292608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tep badge 3"/>
          <p:cNvSpPr/>
          <p:nvPr/>
        </p:nvSpPr>
        <p:spPr>
          <a:xfrm>
            <a:off x="4593336" y="24231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tep badge 3 number"/>
          <p:cNvSpPr txBox="1"/>
          <p:nvPr/>
        </p:nvSpPr>
        <p:spPr>
          <a:xfrm>
            <a:off x="4593336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Step title 3"/>
          <p:cNvSpPr txBox="1"/>
          <p:nvPr/>
        </p:nvSpPr>
        <p:spPr>
          <a:xfrm>
            <a:off x="4593336" y="32918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Заполните заявку на портале VDAA</a:t>
            </a:r>
            <a:endParaRPr lang="en-US" sz="1500" dirty="0"/>
          </a:p>
        </p:txBody>
      </p:sp>
      <p:sp>
        <p:nvSpPr>
          <p:cNvPr id="18" name="Arrow 3"/>
          <p:cNvSpPr/>
          <p:nvPr/>
        </p:nvSpPr>
        <p:spPr>
          <a:xfrm>
            <a:off x="6025896" y="352044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tep card 4"/>
          <p:cNvSpPr/>
          <p:nvPr/>
        </p:nvSpPr>
        <p:spPr>
          <a:xfrm>
            <a:off x="6208776" y="2148840"/>
            <a:ext cx="1569720" cy="292608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tep badge 4"/>
          <p:cNvSpPr/>
          <p:nvPr/>
        </p:nvSpPr>
        <p:spPr>
          <a:xfrm>
            <a:off x="6391656" y="24231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tep badge 4 number"/>
          <p:cNvSpPr txBox="1"/>
          <p:nvPr/>
        </p:nvSpPr>
        <p:spPr>
          <a:xfrm>
            <a:off x="6391656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04</a:t>
            </a:r>
            <a:endParaRPr lang="en-US" sz="1800" dirty="0"/>
          </a:p>
        </p:txBody>
      </p:sp>
      <p:sp>
        <p:nvSpPr>
          <p:cNvPr id="22" name="Step title 4"/>
          <p:cNvSpPr txBox="1"/>
          <p:nvPr/>
        </p:nvSpPr>
        <p:spPr>
          <a:xfrm>
            <a:off x="6391656" y="32918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Настройки ERP (с интеграцией или без)</a:t>
            </a:r>
            <a:endParaRPr lang="en-US" sz="1500" dirty="0"/>
          </a:p>
        </p:txBody>
      </p:sp>
      <p:sp>
        <p:nvSpPr>
          <p:cNvPr id="23" name="Arrow 4"/>
          <p:cNvSpPr/>
          <p:nvPr/>
        </p:nvSpPr>
        <p:spPr>
          <a:xfrm>
            <a:off x="7824216" y="352044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Arrow 5"/>
          <p:cNvSpPr/>
          <p:nvPr/>
        </p:nvSpPr>
        <p:spPr>
          <a:xfrm>
            <a:off x="9622536" y="352044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tep card 5"/>
          <p:cNvSpPr/>
          <p:nvPr/>
        </p:nvSpPr>
        <p:spPr>
          <a:xfrm>
            <a:off x="8007096" y="2148840"/>
            <a:ext cx="1569720" cy="292608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tep card 6"/>
          <p:cNvSpPr/>
          <p:nvPr/>
        </p:nvSpPr>
        <p:spPr>
          <a:xfrm>
            <a:off x="9805416" y="2148840"/>
            <a:ext cx="1569720" cy="292608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tep badge 5"/>
          <p:cNvSpPr/>
          <p:nvPr/>
        </p:nvSpPr>
        <p:spPr>
          <a:xfrm>
            <a:off x="8189976" y="24231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tep badge 6"/>
          <p:cNvSpPr/>
          <p:nvPr/>
        </p:nvSpPr>
        <p:spPr>
          <a:xfrm>
            <a:off x="9988296" y="24231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tep badge 5 number"/>
          <p:cNvSpPr txBox="1"/>
          <p:nvPr/>
        </p:nvSpPr>
        <p:spPr>
          <a:xfrm>
            <a:off x="8189976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05</a:t>
            </a:r>
            <a:endParaRPr lang="en-US" sz="1800" dirty="0"/>
          </a:p>
        </p:txBody>
      </p:sp>
      <p:sp>
        <p:nvSpPr>
          <p:cNvPr id="31" name="Step badge 6 number"/>
          <p:cNvSpPr txBox="1"/>
          <p:nvPr/>
        </p:nvSpPr>
        <p:spPr>
          <a:xfrm>
            <a:off x="9988296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06</a:t>
            </a:r>
            <a:endParaRPr lang="en-US" sz="1800" dirty="0"/>
          </a:p>
        </p:txBody>
      </p:sp>
      <p:sp>
        <p:nvSpPr>
          <p:cNvPr id="27" name="Step title 5"/>
          <p:cNvSpPr txBox="1"/>
          <p:nvPr/>
        </p:nvSpPr>
        <p:spPr>
          <a:xfrm>
            <a:off x="8189976" y="32918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Тестирование</a:t>
            </a:r>
            <a:endParaRPr lang="en-US" sz="1500" dirty="0"/>
          </a:p>
        </p:txBody>
      </p:sp>
      <p:sp>
        <p:nvSpPr>
          <p:cNvPr id="32" name="Step title 6"/>
          <p:cNvSpPr txBox="1"/>
          <p:nvPr/>
        </p:nvSpPr>
        <p:spPr>
          <a:xfrm>
            <a:off x="9988296" y="32918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Запуск и мониторинг</a:t>
            </a:r>
            <a:endParaRPr lang="en-US" sz="15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1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1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1</a:t>
            </a:r>
            <a:endParaRPr lang="en-US" sz="2400" dirty="0"/>
          </a:p>
        </p:txBody>
      </p:sp>
      <p:sp>
        <p:nvSpPr>
          <p:cNvPr id="4" name="Step 1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chemeClr val="tx2"/>
                </a:solidFill>
              </a:rPr>
              <a:t>Подпишите договор об оказании услуг с Docura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2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2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2</a:t>
            </a:r>
            <a:endParaRPr lang="en-US" sz="2400" dirty="0"/>
          </a:p>
        </p:txBody>
      </p:sp>
      <p:sp>
        <p:nvSpPr>
          <p:cNvPr id="4" name="Step 2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Активируйте e-adrese вашей компании</a:t>
            </a:r>
            <a:endParaRPr lang="en-US" sz="3000" dirty="0"/>
          </a:p>
        </p:txBody>
      </p:sp>
      <p:sp>
        <p:nvSpPr>
          <p:cNvPr id="5" name="Step 2 card"/>
          <p:cNvSpPr/>
          <p:nvPr/>
        </p:nvSpPr>
        <p:spPr>
          <a:xfrm>
            <a:off x="813816" y="1600200"/>
            <a:ext cx="10561320" cy="237744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tep 2 text"/>
          <p:cNvSpPr txBox="1"/>
          <p:nvPr/>
        </p:nvSpPr>
        <p:spPr>
          <a:xfrm>
            <a:off x="1271016" y="1965960"/>
            <a:ext cx="9646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Уполномоченный представитель компании должен войти на государственный портал </a:t>
            </a:r>
            <a:r>
              <a:rPr lang="en-US" sz="2000" u="sng" dirty="0">
                <a:solidFill>
                  <a:srgbClr val="1160F0"/>
                </a:solidFill>
                <a:hlinkClick r:id="rId3"/>
              </a:rPr>
              <a:t>https://latvija.gov.lv/Content/eadrese</a:t>
            </a:r>
            <a:r>
              <a:rPr lang="en-US" sz="2000" dirty="0">
                <a:solidFill>
                  <a:schemeClr val="tx1"/>
                </a:solidFill>
              </a:rPr>
              <a:t> и активировать официальный электронный адрес компании, следуя инструкциям, представленным на портале. Адрес имеет следующий формат: </a:t>
            </a:r>
            <a:r>
              <a:rPr lang="en-US" sz="2000" b="1" dirty="0">
                <a:solidFill>
                  <a:schemeClr val="tx1"/>
                </a:solidFill>
              </a:rPr>
              <a:t>EINVOICE@registration_number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3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3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3</a:t>
            </a:r>
            <a:endParaRPr lang="en-US" sz="2400" dirty="0"/>
          </a:p>
        </p:txBody>
      </p:sp>
      <p:sp>
        <p:nvSpPr>
          <p:cNvPr id="4" name="Step 3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Заполните заявку на портале VDAA</a:t>
            </a:r>
            <a:endParaRPr lang="en-US" sz="3000" dirty="0"/>
          </a:p>
        </p:txBody>
      </p:sp>
      <p:sp>
        <p:nvSpPr>
          <p:cNvPr id="5" name="Step 3 card"/>
          <p:cNvSpPr/>
          <p:nvPr/>
        </p:nvSpPr>
        <p:spPr>
          <a:xfrm>
            <a:off x="813816" y="1463039"/>
            <a:ext cx="6242089" cy="5104015"/>
          </a:xfrm>
          <a:prstGeom prst="roundRect">
            <a:avLst>
              <a:gd name="adj" fmla="val 204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ub-step 3.1"/>
          <p:cNvSpPr/>
          <p:nvPr/>
        </p:nvSpPr>
        <p:spPr>
          <a:xfrm>
            <a:off x="1088136" y="1783080"/>
            <a:ext cx="64008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ub-step 3.1 number"/>
          <p:cNvSpPr txBox="1"/>
          <p:nvPr/>
        </p:nvSpPr>
        <p:spPr>
          <a:xfrm>
            <a:off x="1088136" y="1783080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3.1</a:t>
            </a:r>
            <a:endParaRPr lang="en-US" sz="1400" dirty="0"/>
          </a:p>
        </p:txBody>
      </p:sp>
      <p:sp>
        <p:nvSpPr>
          <p:cNvPr id="8" name="Form download box"/>
          <p:cNvSpPr/>
          <p:nvPr/>
        </p:nvSpPr>
        <p:spPr>
          <a:xfrm>
            <a:off x="1911096" y="1737360"/>
            <a:ext cx="4933049" cy="1005840"/>
          </a:xfrm>
          <a:prstGeom prst="roundRect">
            <a:avLst>
              <a:gd name="adj" fmla="val 72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Form download text"/>
          <p:cNvSpPr txBox="1"/>
          <p:nvPr/>
        </p:nvSpPr>
        <p:spPr>
          <a:xfrm>
            <a:off x="2093976" y="1764792"/>
            <a:ext cx="4750169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Необходимо заполнить форму с сайта. Скачайте форму по адресу: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https://viss.gov.lv/-/media/Files/VRAA/Dokumentacija/Vadlinijas/e-adrese/Dokumentacija_iestadem/eAdresetiesibuveidlapa2024papildpie.ashx</a:t>
            </a:r>
            <a:endParaRPr lang="en-US" sz="1500" dirty="0"/>
          </a:p>
        </p:txBody>
      </p:sp>
      <p:sp>
        <p:nvSpPr>
          <p:cNvPr id="10" name="Sub-step 3.2"/>
          <p:cNvSpPr/>
          <p:nvPr/>
        </p:nvSpPr>
        <p:spPr>
          <a:xfrm>
            <a:off x="1088136" y="3017520"/>
            <a:ext cx="64008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ub-step 3.2 number"/>
          <p:cNvSpPr txBox="1"/>
          <p:nvPr/>
        </p:nvSpPr>
        <p:spPr>
          <a:xfrm>
            <a:off x="1088136" y="3017520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3.2</a:t>
            </a:r>
            <a:endParaRPr lang="en-US" sz="1400" dirty="0"/>
          </a:p>
        </p:txBody>
      </p:sp>
      <p:sp>
        <p:nvSpPr>
          <p:cNvPr id="12" name="Form fields text"/>
          <p:cNvSpPr txBox="1"/>
          <p:nvPr/>
        </p:nvSpPr>
        <p:spPr>
          <a:xfrm>
            <a:off x="1911097" y="3063240"/>
            <a:ext cx="4498940" cy="3319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При заполнении формы обратите внимание на следующие поля: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В поле формы "produkcijas/testa" укажите - produkcijas.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В поле "Darba e-pasts" укажите support@docura.net в дополнение к вашему, так как без нашего адреса электронной почты мы не получим письма.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В поле формы "Pieslēguma identifikators" укажите идентификационный номер Docura P40203632311_03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Поле формы "E-adreses konta apakšadresāta" - оставьте это поле пустым, если документы ранее отправлялись через другого провайдера. Если это новое подключение, укажите ваш e-adrese - EINVOICE@registercode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В поле "Pieslēguma tiesības" выберите следующие опции: Ziņojumu nosūtīšana, Ziņojumu izgūšana и Pieņem tikai e-rēķinus.</a:t>
            </a:r>
            <a:endParaRPr lang="en-US" sz="1250" dirty="0"/>
          </a:p>
        </p:txBody>
      </p:sp>
      <p:pic>
        <p:nvPicPr>
          <p:cNvPr id="13" name="Form screenshot page 1" descr="VDAA application form, page 1, with fields marked: produkcijas/testa, Darba e-pasts support@docura.net, Docura, Pieslēguma identifikators P40203632311_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390" y="1463040"/>
            <a:ext cx="3109746" cy="35661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4F2FBC4-3DBD-48D3-66E7-7D5AD587A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9519" y="1487977"/>
            <a:ext cx="4662448" cy="49774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3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3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3</a:t>
            </a:r>
            <a:endParaRPr lang="en-US" sz="2400" dirty="0"/>
          </a:p>
        </p:txBody>
      </p:sp>
      <p:sp>
        <p:nvSpPr>
          <p:cNvPr id="4" name="Step 3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Заполните заявку на портале VDAA</a:t>
            </a:r>
            <a:endParaRPr lang="en-US" sz="3000" dirty="0"/>
          </a:p>
        </p:txBody>
      </p:sp>
      <p:sp>
        <p:nvSpPr>
          <p:cNvPr id="5" name="Screenshot card"/>
          <p:cNvSpPr/>
          <p:nvPr/>
        </p:nvSpPr>
        <p:spPr>
          <a:xfrm>
            <a:off x="813816" y="1463040"/>
            <a:ext cx="10561320" cy="1640678"/>
          </a:xfrm>
          <a:prstGeom prst="roundRect">
            <a:avLst>
              <a:gd name="adj" fmla="val 557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Next step card 1"/>
          <p:cNvSpPr/>
          <p:nvPr/>
        </p:nvSpPr>
        <p:spPr>
          <a:xfrm>
            <a:off x="813816" y="3378038"/>
            <a:ext cx="2434590" cy="2428402"/>
          </a:xfrm>
          <a:prstGeom prst="roundRect">
            <a:avLst>
              <a:gd name="adj" fmla="val 3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Next step badge 1"/>
          <p:cNvSpPr/>
          <p:nvPr/>
        </p:nvSpPr>
        <p:spPr>
          <a:xfrm>
            <a:off x="1088136" y="3652358"/>
            <a:ext cx="685800" cy="411480"/>
          </a:xfrm>
          <a:prstGeom prst="roundRect">
            <a:avLst>
              <a:gd name="adj" fmla="val 488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Next step number 1"/>
          <p:cNvSpPr txBox="1"/>
          <p:nvPr/>
        </p:nvSpPr>
        <p:spPr>
          <a:xfrm>
            <a:off x="1088136" y="3652358"/>
            <a:ext cx="685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3.3</a:t>
            </a:r>
            <a:endParaRPr lang="en-US" sz="1400" dirty="0"/>
          </a:p>
        </p:txBody>
      </p:sp>
      <p:sp>
        <p:nvSpPr>
          <p:cNvPr id="10" name="Next step text 1"/>
          <p:cNvSpPr txBox="1"/>
          <p:nvPr/>
        </p:nvSpPr>
        <p:spPr>
          <a:xfrm>
            <a:off x="1088136" y="4246718"/>
            <a:ext cx="1885950" cy="142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Подпишите форму заявки и отправьте ее по электронной почте на support@docura.net.</a:t>
            </a:r>
            <a:endParaRPr lang="en-US" sz="1500" dirty="0"/>
          </a:p>
        </p:txBody>
      </p:sp>
      <p:sp>
        <p:nvSpPr>
          <p:cNvPr id="11" name="Next step card 2"/>
          <p:cNvSpPr/>
          <p:nvPr/>
        </p:nvSpPr>
        <p:spPr>
          <a:xfrm>
            <a:off x="3522726" y="3378038"/>
            <a:ext cx="2434590" cy="2428402"/>
          </a:xfrm>
          <a:prstGeom prst="roundRect">
            <a:avLst>
              <a:gd name="adj" fmla="val 3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Next step badge 2"/>
          <p:cNvSpPr/>
          <p:nvPr/>
        </p:nvSpPr>
        <p:spPr>
          <a:xfrm>
            <a:off x="3797046" y="3652358"/>
            <a:ext cx="685800" cy="411480"/>
          </a:xfrm>
          <a:prstGeom prst="roundRect">
            <a:avLst>
              <a:gd name="adj" fmla="val 488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Next step number 2"/>
          <p:cNvSpPr txBox="1"/>
          <p:nvPr/>
        </p:nvSpPr>
        <p:spPr>
          <a:xfrm>
            <a:off x="3797046" y="3652358"/>
            <a:ext cx="685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3.4</a:t>
            </a:r>
            <a:endParaRPr lang="en-US" sz="1400" dirty="0"/>
          </a:p>
        </p:txBody>
      </p:sp>
      <p:sp>
        <p:nvSpPr>
          <p:cNvPr id="14" name="Next step text 2"/>
          <p:cNvSpPr txBox="1"/>
          <p:nvPr/>
        </p:nvSpPr>
        <p:spPr>
          <a:xfrm>
            <a:off x="3797046" y="4246718"/>
            <a:ext cx="1885950" cy="142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Docura подписывает заявку со своей стороны и отправляет ее в VDAA.</a:t>
            </a:r>
            <a:endParaRPr lang="en-US" sz="1500" dirty="0"/>
          </a:p>
        </p:txBody>
      </p:sp>
      <p:sp>
        <p:nvSpPr>
          <p:cNvPr id="15" name="Next step card 3"/>
          <p:cNvSpPr/>
          <p:nvPr/>
        </p:nvSpPr>
        <p:spPr>
          <a:xfrm>
            <a:off x="6231636" y="3378038"/>
            <a:ext cx="2434590" cy="2428402"/>
          </a:xfrm>
          <a:prstGeom prst="roundRect">
            <a:avLst>
              <a:gd name="adj" fmla="val 3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Next step card 4"/>
          <p:cNvSpPr/>
          <p:nvPr/>
        </p:nvSpPr>
        <p:spPr>
          <a:xfrm>
            <a:off x="8940546" y="3378038"/>
            <a:ext cx="2434590" cy="2428402"/>
          </a:xfrm>
          <a:prstGeom prst="roundRect">
            <a:avLst>
              <a:gd name="adj" fmla="val 3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Next step badge 3"/>
          <p:cNvSpPr/>
          <p:nvPr/>
        </p:nvSpPr>
        <p:spPr>
          <a:xfrm>
            <a:off x="6505955" y="3652358"/>
            <a:ext cx="685800" cy="411480"/>
          </a:xfrm>
          <a:prstGeom prst="roundRect">
            <a:avLst>
              <a:gd name="adj" fmla="val 488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Next step badge 4"/>
          <p:cNvSpPr/>
          <p:nvPr/>
        </p:nvSpPr>
        <p:spPr>
          <a:xfrm>
            <a:off x="9214866" y="3652358"/>
            <a:ext cx="685800" cy="411480"/>
          </a:xfrm>
          <a:prstGeom prst="roundRect">
            <a:avLst>
              <a:gd name="adj" fmla="val 488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Next step number 3"/>
          <p:cNvSpPr txBox="1"/>
          <p:nvPr/>
        </p:nvSpPr>
        <p:spPr>
          <a:xfrm>
            <a:off x="6505955" y="3652358"/>
            <a:ext cx="685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3.5</a:t>
            </a:r>
            <a:endParaRPr lang="en-US" sz="1400" dirty="0"/>
          </a:p>
        </p:txBody>
      </p:sp>
      <p:sp>
        <p:nvSpPr>
          <p:cNvPr id="28" name="Next step number 4"/>
          <p:cNvSpPr txBox="1"/>
          <p:nvPr/>
        </p:nvSpPr>
        <p:spPr>
          <a:xfrm>
            <a:off x="9214866" y="3652358"/>
            <a:ext cx="685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3.6</a:t>
            </a:r>
            <a:endParaRPr lang="en-US" sz="1400" dirty="0"/>
          </a:p>
        </p:txBody>
      </p:sp>
      <p:sp>
        <p:nvSpPr>
          <p:cNvPr id="18" name="Next step text 3"/>
          <p:cNvSpPr txBox="1"/>
          <p:nvPr/>
        </p:nvSpPr>
        <p:spPr>
          <a:xfrm>
            <a:off x="6505955" y="4246718"/>
            <a:ext cx="1885950" cy="142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После получения ответа от VDAA Docura выполняет необходимые настройки.</a:t>
            </a:r>
            <a:endParaRPr lang="en-US" sz="1500" dirty="0"/>
          </a:p>
        </p:txBody>
      </p:sp>
      <p:sp>
        <p:nvSpPr>
          <p:cNvPr id="29" name="Next step text 4"/>
          <p:cNvSpPr txBox="1"/>
          <p:nvPr/>
        </p:nvSpPr>
        <p:spPr>
          <a:xfrm>
            <a:off x="9214866" y="4246718"/>
            <a:ext cx="1885950" cy="142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Ориентировочное время активации: 1 неделя с момента подачи заявки.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BD5A5A3-57BA-A79F-BFC2-67D61A1ED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7" r="854"/>
          <a:stretch>
            <a:fillRect/>
          </a:stretch>
        </p:blipFill>
        <p:spPr>
          <a:xfrm>
            <a:off x="1699492" y="1865746"/>
            <a:ext cx="9051636" cy="1006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4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4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4</a:t>
            </a:r>
            <a:endParaRPr lang="en-US" sz="2400" dirty="0"/>
          </a:p>
        </p:txBody>
      </p:sp>
      <p:sp>
        <p:nvSpPr>
          <p:cNvPr id="4" name="Step 4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Настройки ERP (с интеграцией или без)</a:t>
            </a:r>
            <a:endParaRPr lang="en-US" sz="3000" dirty="0"/>
          </a:p>
        </p:txBody>
      </p:sp>
      <p:sp>
        <p:nvSpPr>
          <p:cNvPr id="5" name="Step 4 card"/>
          <p:cNvSpPr/>
          <p:nvPr/>
        </p:nvSpPr>
        <p:spPr>
          <a:xfrm>
            <a:off x="813816" y="1600200"/>
            <a:ext cx="10561320" cy="41148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tep 4 intro"/>
          <p:cNvSpPr txBox="1"/>
          <p:nvPr/>
        </p:nvSpPr>
        <p:spPr>
          <a:xfrm>
            <a:off x="1271016" y="1920240"/>
            <a:ext cx="9646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Существует два способа </a:t>
            </a:r>
            <a:r>
              <a:rPr lang="en-US" sz="2000" b="1" dirty="0">
                <a:solidFill>
                  <a:schemeClr val="tx1"/>
                </a:solidFill>
              </a:rPr>
              <a:t>настройки отправки </a:t>
            </a:r>
            <a:r>
              <a:rPr lang="en-US" sz="2000" dirty="0">
                <a:solidFill>
                  <a:schemeClr val="tx1"/>
                </a:solidFill>
              </a:rPr>
              <a:t>E-rēķini из вашей ERP (бухгалтерской) системы.</a:t>
            </a:r>
            <a:endParaRPr lang="en-US" sz="2000" dirty="0"/>
          </a:p>
        </p:txBody>
      </p:sp>
      <p:sp>
        <p:nvSpPr>
          <p:cNvPr id="7" name="Option box 1"/>
          <p:cNvSpPr/>
          <p:nvPr/>
        </p:nvSpPr>
        <p:spPr>
          <a:xfrm>
            <a:off x="1271016" y="2743200"/>
            <a:ext cx="4686300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Option tag 1"/>
          <p:cNvSpPr/>
          <p:nvPr/>
        </p:nvSpPr>
        <p:spPr>
          <a:xfrm>
            <a:off x="1545336" y="3017520"/>
            <a:ext cx="64008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Option number 1"/>
          <p:cNvSpPr txBox="1"/>
          <p:nvPr/>
        </p:nvSpPr>
        <p:spPr>
          <a:xfrm>
            <a:off x="1545336" y="3017520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4.1</a:t>
            </a:r>
            <a:endParaRPr lang="en-US" sz="1400" dirty="0"/>
          </a:p>
        </p:txBody>
      </p:sp>
      <p:sp>
        <p:nvSpPr>
          <p:cNvPr id="10" name="Option text 1"/>
          <p:cNvSpPr txBox="1"/>
          <p:nvPr/>
        </p:nvSpPr>
        <p:spPr>
          <a:xfrm>
            <a:off x="1545336" y="3611880"/>
            <a:ext cx="41376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Настройка интеграции вашей ERP-системы с платформой Docura. В этом случае отправьте запрос на подключение на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support@docura.net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  <a:endParaRPr lang="en-US" sz="1700" dirty="0"/>
          </a:p>
        </p:txBody>
      </p:sp>
      <p:sp>
        <p:nvSpPr>
          <p:cNvPr id="11" name="Option box 2"/>
          <p:cNvSpPr/>
          <p:nvPr/>
        </p:nvSpPr>
        <p:spPr>
          <a:xfrm>
            <a:off x="6231636" y="2743200"/>
            <a:ext cx="4686300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Option tag 2"/>
          <p:cNvSpPr/>
          <p:nvPr/>
        </p:nvSpPr>
        <p:spPr>
          <a:xfrm>
            <a:off x="6505956" y="3017520"/>
            <a:ext cx="640080" cy="3840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Option number 2"/>
          <p:cNvSpPr txBox="1"/>
          <p:nvPr/>
        </p:nvSpPr>
        <p:spPr>
          <a:xfrm>
            <a:off x="6505956" y="3017520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4.2</a:t>
            </a:r>
            <a:endParaRPr lang="en-US" sz="1400" dirty="0"/>
          </a:p>
        </p:txBody>
      </p:sp>
      <p:sp>
        <p:nvSpPr>
          <p:cNvPr id="14" name="Option text 2"/>
          <p:cNvSpPr txBox="1"/>
          <p:nvPr/>
        </p:nvSpPr>
        <p:spPr>
          <a:xfrm>
            <a:off x="6505956" y="3611880"/>
            <a:ext cx="41376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dirty="0"/>
              <a:t>Интеграция не требуется. Просто настройте электронную почту как способ доставки счетов в вашей ERP-системе.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17" name="Step title 1">
            <a:extLst>
              <a:ext uri="{FF2B5EF4-FFF2-40B4-BE49-F238E27FC236}">
                <a16:creationId xmlns:a16="http://schemas.microsoft.com/office/drawing/2014/main" id="{505E024A-D3CB-6AF9-9843-8D3003D276F8}"/>
              </a:ext>
            </a:extLst>
          </p:cNvPr>
          <p:cNvSpPr txBox="1"/>
          <p:nvPr/>
        </p:nvSpPr>
        <p:spPr>
          <a:xfrm>
            <a:off x="2347754" y="3044952"/>
            <a:ext cx="360956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b="1" dirty="0"/>
              <a:t>С интеграцией ERP</a:t>
            </a:r>
            <a:endParaRPr lang="en-US" sz="1700" dirty="0"/>
          </a:p>
        </p:txBody>
      </p:sp>
      <p:sp>
        <p:nvSpPr>
          <p:cNvPr id="19" name="Step title 1">
            <a:extLst>
              <a:ext uri="{FF2B5EF4-FFF2-40B4-BE49-F238E27FC236}">
                <a16:creationId xmlns:a16="http://schemas.microsoft.com/office/drawing/2014/main" id="{1664CC8B-488A-4228-785C-29A5B4C77E9E}"/>
              </a:ext>
            </a:extLst>
          </p:cNvPr>
          <p:cNvSpPr txBox="1"/>
          <p:nvPr/>
        </p:nvSpPr>
        <p:spPr>
          <a:xfrm>
            <a:off x="7227205" y="3061782"/>
            <a:ext cx="360956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b="1" dirty="0"/>
              <a:t>Без интеграции ERP</a:t>
            </a:r>
            <a:endParaRPr lang="en-US" sz="17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D7D6D6D-B2F3-E23C-5ED2-9F1FDC2773E7}"/>
              </a:ext>
            </a:extLst>
          </p:cNvPr>
          <p:cNvGrpSpPr/>
          <p:nvPr/>
        </p:nvGrpSpPr>
        <p:grpSpPr>
          <a:xfrm>
            <a:off x="8396823" y="2428056"/>
            <a:ext cx="2246793" cy="508368"/>
            <a:chOff x="8733466" y="2511147"/>
            <a:chExt cx="2246793" cy="508368"/>
          </a:xfrm>
        </p:grpSpPr>
        <p:sp>
          <p:nvSpPr>
            <p:cNvPr id="20" name="Option tag 2">
              <a:extLst>
                <a:ext uri="{FF2B5EF4-FFF2-40B4-BE49-F238E27FC236}">
                  <a16:creationId xmlns:a16="http://schemas.microsoft.com/office/drawing/2014/main" id="{9393BE55-C6D6-5D04-ED05-4A82092E1B02}"/>
                </a:ext>
              </a:extLst>
            </p:cNvPr>
            <p:cNvSpPr/>
            <p:nvPr/>
          </p:nvSpPr>
          <p:spPr>
            <a:xfrm>
              <a:off x="8733466" y="2511147"/>
              <a:ext cx="2246792" cy="50836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Year 1">
              <a:extLst>
                <a:ext uri="{FF2B5EF4-FFF2-40B4-BE49-F238E27FC236}">
                  <a16:creationId xmlns:a16="http://schemas.microsoft.com/office/drawing/2014/main" id="{3DC3F634-7B3B-FF8B-E060-77CCCE95849E}"/>
                </a:ext>
              </a:extLst>
            </p:cNvPr>
            <p:cNvSpPr txBox="1"/>
            <p:nvPr/>
          </p:nvSpPr>
          <p:spPr>
            <a:xfrm>
              <a:off x="8733466" y="2586754"/>
              <a:ext cx="2246793" cy="3403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spcAft>
                  <a:spcPts val="600"/>
                </a:spcAft>
                <a:buNone/>
              </a:pPr>
              <a:r>
                <a:rPr lang="en-US" sz="2000" b="1" dirty="0">
                  <a:solidFill>
                    <a:schemeClr val="bg1"/>
                  </a:solidFill>
                </a:rPr>
                <a:t>Special Solution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4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4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4</a:t>
            </a:r>
            <a:endParaRPr lang="en-US" sz="2400" dirty="0"/>
          </a:p>
        </p:txBody>
      </p:sp>
      <p:sp>
        <p:nvSpPr>
          <p:cNvPr id="4" name="Step 4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Настройки ERP (с интеграцией или без)</a:t>
            </a:r>
            <a:endParaRPr lang="en-US" sz="3000" dirty="0"/>
          </a:p>
        </p:txBody>
      </p:sp>
      <p:sp>
        <p:nvSpPr>
          <p:cNvPr id="5" name="Option 4.2 card"/>
          <p:cNvSpPr/>
          <p:nvPr/>
        </p:nvSpPr>
        <p:spPr>
          <a:xfrm>
            <a:off x="813816" y="1600200"/>
            <a:ext cx="10561320" cy="1325880"/>
          </a:xfrm>
          <a:prstGeom prst="roundRect">
            <a:avLst>
              <a:gd name="adj" fmla="val 6897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Option 4.2 tag"/>
          <p:cNvSpPr/>
          <p:nvPr/>
        </p:nvSpPr>
        <p:spPr>
          <a:xfrm>
            <a:off x="1179576" y="1828800"/>
            <a:ext cx="640080" cy="3840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Option 4.2 number"/>
          <p:cNvSpPr txBox="1"/>
          <p:nvPr/>
        </p:nvSpPr>
        <p:spPr>
          <a:xfrm>
            <a:off x="1179576" y="1828800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4.2</a:t>
            </a:r>
            <a:endParaRPr lang="en-US" sz="1400" dirty="0"/>
          </a:p>
        </p:txBody>
      </p:sp>
      <p:sp>
        <p:nvSpPr>
          <p:cNvPr id="8" name="Option 4.2 title"/>
          <p:cNvSpPr txBox="1"/>
          <p:nvPr/>
        </p:nvSpPr>
        <p:spPr>
          <a:xfrm>
            <a:off x="2002536" y="1828800"/>
            <a:ext cx="9006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Без интеграции ERP</a:t>
            </a:r>
            <a:endParaRPr lang="en-US" sz="2000" dirty="0"/>
          </a:p>
        </p:txBody>
      </p:sp>
      <p:sp>
        <p:nvSpPr>
          <p:cNvPr id="9" name="Option 4.2 text"/>
          <p:cNvSpPr txBox="1"/>
          <p:nvPr/>
        </p:nvSpPr>
        <p:spPr>
          <a:xfrm>
            <a:off x="2002536" y="2258568"/>
            <a:ext cx="9006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Интеграция не требуется. Просто настройте электронную почту как способ доставки счетов в вашей ERP-системе.</a:t>
            </a:r>
            <a:endParaRPr lang="en-US" sz="1600" dirty="0"/>
          </a:p>
        </p:txBody>
      </p:sp>
      <p:sp>
        <p:nvSpPr>
          <p:cNvPr id="10" name="Sub-step card 1"/>
          <p:cNvSpPr/>
          <p:nvPr/>
        </p:nvSpPr>
        <p:spPr>
          <a:xfrm>
            <a:off x="813816" y="3154680"/>
            <a:ext cx="3337560" cy="123444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2" name="Sub-step card 6"/>
          <p:cNvSpPr/>
          <p:nvPr/>
        </p:nvSpPr>
        <p:spPr>
          <a:xfrm>
            <a:off x="8037576" y="4663440"/>
            <a:ext cx="3337560" cy="123444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8" name="Sub-step card 5"/>
          <p:cNvSpPr/>
          <p:nvPr/>
        </p:nvSpPr>
        <p:spPr>
          <a:xfrm>
            <a:off x="4425696" y="4663440"/>
            <a:ext cx="3337560" cy="123444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ub-step card 4"/>
          <p:cNvSpPr/>
          <p:nvPr/>
        </p:nvSpPr>
        <p:spPr>
          <a:xfrm>
            <a:off x="813816" y="4663440"/>
            <a:ext cx="3337560" cy="123444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ub-step card 3"/>
          <p:cNvSpPr/>
          <p:nvPr/>
        </p:nvSpPr>
        <p:spPr>
          <a:xfrm>
            <a:off x="8037576" y="3154680"/>
            <a:ext cx="3337560" cy="123444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ub-step card 2"/>
          <p:cNvSpPr/>
          <p:nvPr/>
        </p:nvSpPr>
        <p:spPr>
          <a:xfrm>
            <a:off x="4425696" y="3154680"/>
            <a:ext cx="3337560" cy="1234440"/>
          </a:xfrm>
          <a:prstGeom prst="roundRect">
            <a:avLst>
              <a:gd name="adj" fmla="val 473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ub-step badge 1"/>
          <p:cNvSpPr/>
          <p:nvPr/>
        </p:nvSpPr>
        <p:spPr>
          <a:xfrm>
            <a:off x="1014984" y="3355848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ub-step badge 6"/>
          <p:cNvSpPr/>
          <p:nvPr/>
        </p:nvSpPr>
        <p:spPr>
          <a:xfrm>
            <a:off x="8238744" y="4864608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ub-step badge 5"/>
          <p:cNvSpPr/>
          <p:nvPr/>
        </p:nvSpPr>
        <p:spPr>
          <a:xfrm>
            <a:off x="4626864" y="4864608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ub-step badge 4"/>
          <p:cNvSpPr/>
          <p:nvPr/>
        </p:nvSpPr>
        <p:spPr>
          <a:xfrm>
            <a:off x="1014984" y="4864608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ub-step badge 3"/>
          <p:cNvSpPr/>
          <p:nvPr/>
        </p:nvSpPr>
        <p:spPr>
          <a:xfrm>
            <a:off x="8238744" y="3355848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ub-step badge 2"/>
          <p:cNvSpPr/>
          <p:nvPr/>
        </p:nvSpPr>
        <p:spPr>
          <a:xfrm>
            <a:off x="4626864" y="3355848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ub-step number 1"/>
          <p:cNvSpPr txBox="1"/>
          <p:nvPr/>
        </p:nvSpPr>
        <p:spPr>
          <a:xfrm>
            <a:off x="1014984" y="3355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4" name="Sub-step number 6"/>
          <p:cNvSpPr txBox="1"/>
          <p:nvPr/>
        </p:nvSpPr>
        <p:spPr>
          <a:xfrm>
            <a:off x="8238744" y="4864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50" name="Sub-step number 5"/>
          <p:cNvSpPr txBox="1"/>
          <p:nvPr/>
        </p:nvSpPr>
        <p:spPr>
          <a:xfrm>
            <a:off x="4626864" y="4864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46" name="Sub-step number 4"/>
          <p:cNvSpPr txBox="1"/>
          <p:nvPr/>
        </p:nvSpPr>
        <p:spPr>
          <a:xfrm>
            <a:off x="1014984" y="4864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42" name="Sub-step number 3"/>
          <p:cNvSpPr txBox="1"/>
          <p:nvPr/>
        </p:nvSpPr>
        <p:spPr>
          <a:xfrm>
            <a:off x="8238744" y="3355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38" name="Sub-step number 2"/>
          <p:cNvSpPr txBox="1"/>
          <p:nvPr/>
        </p:nvSpPr>
        <p:spPr>
          <a:xfrm>
            <a:off x="4626864" y="3355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Sub-step text 1"/>
          <p:cNvSpPr txBox="1"/>
          <p:nvPr/>
        </p:nvSpPr>
        <p:spPr>
          <a:xfrm>
            <a:off x="1591056" y="3319272"/>
            <a:ext cx="2441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Проверьте, есть ли в ERP на карточке клиента поле для ввода адреса электронной почты получателя.</a:t>
            </a:r>
            <a:endParaRPr lang="en-US" sz="1250" dirty="0"/>
          </a:p>
        </p:txBody>
      </p:sp>
      <p:sp>
        <p:nvSpPr>
          <p:cNvPr id="55" name="Sub-step text 6"/>
          <p:cNvSpPr txBox="1"/>
          <p:nvPr/>
        </p:nvSpPr>
        <p:spPr>
          <a:xfrm>
            <a:off x="8814816" y="4828032"/>
            <a:ext cx="2441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Docura конвертирует счета в формате PDF в структурированные электронные счета (E-rēķini) и доставляет их в ERP-системы ваших партнеров.</a:t>
            </a:r>
            <a:endParaRPr lang="en-US" sz="1250" dirty="0"/>
          </a:p>
        </p:txBody>
      </p:sp>
      <p:sp>
        <p:nvSpPr>
          <p:cNvPr id="51" name="Sub-step text 5"/>
          <p:cNvSpPr txBox="1"/>
          <p:nvPr/>
        </p:nvSpPr>
        <p:spPr>
          <a:xfrm>
            <a:off x="5202936" y="4828032"/>
            <a:ext cx="2441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Отправляйте счета в формате PDF своим деловым партнерам из вашей ERP.</a:t>
            </a:r>
            <a:endParaRPr lang="en-US" sz="1250" dirty="0"/>
          </a:p>
        </p:txBody>
      </p:sp>
      <p:sp>
        <p:nvSpPr>
          <p:cNvPr id="47" name="Sub-step text 4"/>
          <p:cNvSpPr txBox="1"/>
          <p:nvPr/>
        </p:nvSpPr>
        <p:spPr>
          <a:xfrm>
            <a:off x="1591056" y="4828032"/>
            <a:ext cx="2441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Если поле в ERP недоступно, сообщите об этом Docura. Наши специалисты помогут вам найти подходящий способ указания адреса получателя.</a:t>
            </a:r>
            <a:endParaRPr lang="en-US" sz="1250" dirty="0"/>
          </a:p>
        </p:txBody>
      </p:sp>
      <p:sp>
        <p:nvSpPr>
          <p:cNvPr id="43" name="Sub-step text 3"/>
          <p:cNvSpPr txBox="1"/>
          <p:nvPr/>
        </p:nvSpPr>
        <p:spPr>
          <a:xfrm>
            <a:off x="8814816" y="3319272"/>
            <a:ext cx="2441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Введите и сохраните этот адрес на карточке каждого партнера, которому вы отправляете счет E-rēķini.</a:t>
            </a:r>
            <a:endParaRPr lang="en-US" sz="1250" dirty="0"/>
          </a:p>
        </p:txBody>
      </p:sp>
      <p:sp>
        <p:nvSpPr>
          <p:cNvPr id="39" name="Sub-step text 2"/>
          <p:cNvSpPr txBox="1"/>
          <p:nvPr/>
        </p:nvSpPr>
        <p:spPr>
          <a:xfrm>
            <a:off x="5202936" y="3319272"/>
            <a:ext cx="24414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Docura создаст для вас адрес технической почты, например, </a:t>
            </a:r>
            <a:r>
              <a:rPr lang="en-US" sz="1050" b="1" dirty="0">
                <a:solidFill>
                  <a:schemeClr val="tx1"/>
                </a:solidFill>
              </a:rPr>
              <a:t>your_company_name@edi.docura.net</a:t>
            </a:r>
            <a:endParaRPr lang="en-US" sz="1250" dirty="0"/>
          </a:p>
        </p:txBody>
      </p:sp>
      <p:sp>
        <p:nvSpPr>
          <p:cNvPr id="14" name="Arrow 1"/>
          <p:cNvSpPr/>
          <p:nvPr/>
        </p:nvSpPr>
        <p:spPr>
          <a:xfrm>
            <a:off x="4219956" y="368046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Arrow 5"/>
          <p:cNvSpPr/>
          <p:nvPr/>
        </p:nvSpPr>
        <p:spPr>
          <a:xfrm>
            <a:off x="7831836" y="518922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Arrow 4"/>
          <p:cNvSpPr/>
          <p:nvPr/>
        </p:nvSpPr>
        <p:spPr>
          <a:xfrm>
            <a:off x="4219956" y="518922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Arrow 2"/>
          <p:cNvSpPr/>
          <p:nvPr/>
        </p:nvSpPr>
        <p:spPr>
          <a:xfrm>
            <a:off x="7831836" y="3680460"/>
            <a:ext cx="137160" cy="18288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5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5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5</a:t>
            </a:r>
            <a:endParaRPr lang="en-US" sz="2400" dirty="0"/>
          </a:p>
        </p:txBody>
      </p:sp>
      <p:sp>
        <p:nvSpPr>
          <p:cNvPr id="4" name="Step 5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Тестирование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7" name="Step 2 card">
            <a:extLst>
              <a:ext uri="{FF2B5EF4-FFF2-40B4-BE49-F238E27FC236}">
                <a16:creationId xmlns:a16="http://schemas.microsoft.com/office/drawing/2014/main" id="{7D43DFD5-40E7-E5F8-2556-86128857BF13}"/>
              </a:ext>
            </a:extLst>
          </p:cNvPr>
          <p:cNvSpPr/>
          <p:nvPr/>
        </p:nvSpPr>
        <p:spPr>
          <a:xfrm>
            <a:off x="813816" y="1600200"/>
            <a:ext cx="10561320" cy="237744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ep 2 text">
            <a:extLst>
              <a:ext uri="{FF2B5EF4-FFF2-40B4-BE49-F238E27FC236}">
                <a16:creationId xmlns:a16="http://schemas.microsoft.com/office/drawing/2014/main" id="{90D1F454-B628-DCDA-A478-5C286E913787}"/>
              </a:ext>
            </a:extLst>
          </p:cNvPr>
          <p:cNvSpPr txBox="1"/>
          <p:nvPr/>
        </p:nvSpPr>
        <p:spPr>
          <a:xfrm>
            <a:off x="1271016" y="1965960"/>
            <a:ext cx="9646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 err="1">
                <a:solidFill>
                  <a:schemeClr val="tx1"/>
                </a:solidFill>
              </a:rPr>
              <a:t>Docura</a:t>
            </a:r>
            <a:r>
              <a:rPr lang="en-US" sz="2000" dirty="0">
                <a:solidFill>
                  <a:schemeClr val="tx1"/>
                </a:solidFill>
              </a:rPr>
              <a:t> протестирует процесс отправки счетов и убедится, что решение готово к использованию. После успешного завершения тестирования вы сможете регулярно отправлять </a:t>
            </a:r>
            <a:r>
              <a:rPr lang="en-US" sz="2000" b="1" dirty="0">
                <a:solidFill>
                  <a:schemeClr val="tx1"/>
                </a:solidFill>
              </a:rPr>
              <a:t>E-rēķini</a:t>
            </a:r>
            <a:r>
              <a:rPr lang="en-US" sz="2000" dirty="0">
                <a:solidFill>
                  <a:schemeClr val="tx1"/>
                </a:solidFill>
              </a:rPr>
              <a:t> своим деловым партнерам.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6 pill"/>
          <p:cNvSpPr/>
          <p:nvPr/>
        </p:nvSpPr>
        <p:spPr>
          <a:xfrm>
            <a:off x="813816" y="804672"/>
            <a:ext cx="1600200" cy="5669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tep 6 pill text"/>
          <p:cNvSpPr txBox="1"/>
          <p:nvPr/>
        </p:nvSpPr>
        <p:spPr>
          <a:xfrm>
            <a:off x="813816" y="80467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Шаг 6</a:t>
            </a:r>
            <a:endParaRPr lang="en-US" sz="2400" dirty="0"/>
          </a:p>
        </p:txBody>
      </p:sp>
      <p:sp>
        <p:nvSpPr>
          <p:cNvPr id="4" name="Step 6 title"/>
          <p:cNvSpPr txBox="1"/>
          <p:nvPr/>
        </p:nvSpPr>
        <p:spPr>
          <a:xfrm>
            <a:off x="2642616" y="758952"/>
            <a:ext cx="8732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Запуск и мониторинг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7" name="Step 2 card">
            <a:extLst>
              <a:ext uri="{FF2B5EF4-FFF2-40B4-BE49-F238E27FC236}">
                <a16:creationId xmlns:a16="http://schemas.microsoft.com/office/drawing/2014/main" id="{7CC584B1-337F-B9D9-799C-A26E82CD26A9}"/>
              </a:ext>
            </a:extLst>
          </p:cNvPr>
          <p:cNvSpPr/>
          <p:nvPr/>
        </p:nvSpPr>
        <p:spPr>
          <a:xfrm>
            <a:off x="813816" y="1600200"/>
            <a:ext cx="10561320" cy="160020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upport card">
            <a:extLst>
              <a:ext uri="{FF2B5EF4-FFF2-40B4-BE49-F238E27FC236}">
                <a16:creationId xmlns:a16="http://schemas.microsoft.com/office/drawing/2014/main" id="{7CC584B1-337F-B9D9-799C-A26E82CD26A9}"/>
              </a:ext>
            </a:extLst>
          </p:cNvPr>
          <p:cNvSpPr/>
          <p:nvPr/>
        </p:nvSpPr>
        <p:spPr>
          <a:xfrm>
            <a:off x="813816" y="3474720"/>
            <a:ext cx="10561320" cy="160020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ep 2 text">
            <a:extLst>
              <a:ext uri="{FF2B5EF4-FFF2-40B4-BE49-F238E27FC236}">
                <a16:creationId xmlns:a16="http://schemas.microsoft.com/office/drawing/2014/main" id="{4F627A8E-29CA-18A9-0159-66EDC7A01B03}"/>
              </a:ext>
            </a:extLst>
          </p:cNvPr>
          <p:cNvSpPr txBox="1"/>
          <p:nvPr/>
        </p:nvSpPr>
        <p:spPr>
          <a:xfrm>
            <a:off x="1271016" y="1965960"/>
            <a:ext cx="9646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Docura</a:t>
            </a:r>
            <a:r>
              <a:rPr lang="en-US" sz="2000" dirty="0">
                <a:solidFill>
                  <a:schemeClr val="tx1"/>
                </a:solidFill>
              </a:rPr>
              <a:t> обеспечивает автоматизированный 24/7 мониторинг обмена документами. Если при отправке счета возникает ошибка, вы получите уведомление по электронной почте, чтобы вы могли оперативно предпринять необходимые действия.</a:t>
            </a:r>
            <a:endParaRPr lang="en-US" sz="2000" dirty="0"/>
          </a:p>
        </p:txBody>
      </p:sp>
      <p:sp>
        <p:nvSpPr>
          <p:cNvPr id="27" name="Support text">
            <a:extLst>
              <a:ext uri="{FF2B5EF4-FFF2-40B4-BE49-F238E27FC236}">
                <a16:creationId xmlns:a16="http://schemas.microsoft.com/office/drawing/2014/main" id="{4F627A8E-29CA-18A9-0159-66EDC7A01B03}"/>
              </a:ext>
            </a:extLst>
          </p:cNvPr>
          <p:cNvSpPr txBox="1"/>
          <p:nvPr/>
        </p:nvSpPr>
        <p:spPr>
          <a:xfrm>
            <a:off x="1271016" y="3703320"/>
            <a:ext cx="9646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Поддержка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 err="1">
                <a:solidFill>
                  <a:schemeClr val="tx1"/>
                </a:solidFill>
              </a:rPr>
              <a:t>Если вам нужна помощь, свяжитесь с нашей службой поддержки по адресу </a:t>
            </a:r>
            <a:r>
              <a:rPr lang="en-US" sz="2000" u="sng" dirty="0" err="1">
                <a:solidFill>
                  <a:srgbClr val="1160F0"/>
                </a:solidFill>
                <a:hlinkClick r:id="rId3"/>
              </a:rPr>
              <a:t>support@docura.net</a:t>
            </a:r>
            <a:r>
              <a:rPr lang="en-US" sz="2000" dirty="0" err="1">
                <a:solidFill>
                  <a:schemeClr val="tx1"/>
                </a:solidFill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4" hasCustomPrompt="1"/>
          </p:nvPr>
        </p:nvSpPr>
        <p:spPr>
          <a:xfrm>
            <a:off x="813816" y="777240"/>
            <a:ext cx="10561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FAQ</a:t>
            </a:r>
            <a:endParaRPr lang="en-US" sz="3600" dirty="0"/>
          </a:p>
        </p:txBody>
      </p:sp>
      <p:sp>
        <p:nvSpPr>
          <p:cNvPr id="3" name="FAQ question title"/>
          <p:cNvSpPr txBox="1"/>
          <p:nvPr/>
        </p:nvSpPr>
        <p:spPr>
          <a:xfrm>
            <a:off x="813816" y="1417320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Сколько это стоит?</a:t>
            </a:r>
            <a:endParaRPr lang="en-US" sz="2200" dirty="0"/>
          </a:p>
        </p:txBody>
      </p:sp>
      <p:sp>
        <p:nvSpPr>
          <p:cNvPr id="4" name="Question card"/>
          <p:cNvSpPr/>
          <p:nvPr/>
        </p:nvSpPr>
        <p:spPr>
          <a:xfrm>
            <a:off x="813816" y="1920240"/>
            <a:ext cx="10561320" cy="777240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Q badge"/>
          <p:cNvSpPr/>
          <p:nvPr/>
        </p:nvSpPr>
        <p:spPr>
          <a:xfrm>
            <a:off x="1088136" y="2112264"/>
            <a:ext cx="50292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Q badge letter"/>
          <p:cNvSpPr txBox="1"/>
          <p:nvPr/>
        </p:nvSpPr>
        <p:spPr>
          <a:xfrm>
            <a:off x="1088136" y="2112264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В</a:t>
            </a:r>
            <a:endParaRPr lang="en-US" sz="1600" dirty="0"/>
          </a:p>
        </p:txBody>
      </p:sp>
      <p:sp>
        <p:nvSpPr>
          <p:cNvPr id="7" name="Question text"/>
          <p:cNvSpPr txBox="1"/>
          <p:nvPr/>
        </p:nvSpPr>
        <p:spPr>
          <a:xfrm>
            <a:off x="1773936" y="1920240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Сколько стоит активация решения E-rēķini без интеграции с ERP? </a:t>
            </a:r>
            <a:r>
              <a:rPr lang="en-US" sz="1500" dirty="0">
                <a:solidFill>
                  <a:schemeClr val="tx1"/>
                </a:solidFill>
              </a:rPr>
              <a:t>Я отправляю примерно 300 счетов в месяц.</a:t>
            </a:r>
            <a:endParaRPr lang="en-US" sz="1500" dirty="0"/>
          </a:p>
        </p:txBody>
      </p:sp>
      <p:sp>
        <p:nvSpPr>
          <p:cNvPr id="8" name="A badge"/>
          <p:cNvSpPr/>
          <p:nvPr/>
        </p:nvSpPr>
        <p:spPr>
          <a:xfrm>
            <a:off x="1088136" y="2880360"/>
            <a:ext cx="502920" cy="3840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 badge letter"/>
          <p:cNvSpPr txBox="1"/>
          <p:nvPr/>
        </p:nvSpPr>
        <p:spPr>
          <a:xfrm>
            <a:off x="1088136" y="2880360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О</a:t>
            </a:r>
            <a:endParaRPr lang="en-US" sz="1600" dirty="0"/>
          </a:p>
        </p:txBody>
      </p:sp>
      <p:sp>
        <p:nvSpPr>
          <p:cNvPr id="10" name="Answer text"/>
          <p:cNvSpPr txBox="1"/>
          <p:nvPr/>
        </p:nvSpPr>
        <p:spPr>
          <a:xfrm>
            <a:off x="1773936" y="2852928"/>
            <a:ext cx="9326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Все цены указаны на нашей странице с ценами: </a:t>
            </a:r>
            <a:r>
              <a:rPr lang="en-US" sz="1500" u="sng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https://docura.net/lv/pricing-e-invoice/</a:t>
            </a:r>
            <a:endParaRPr lang="en-US" sz="1500" dirty="0"/>
          </a:p>
        </p:txBody>
      </p:sp>
      <p:sp>
        <p:nvSpPr>
          <p:cNvPr id="11" name="Price card 1"/>
          <p:cNvSpPr/>
          <p:nvPr/>
        </p:nvSpPr>
        <p:spPr>
          <a:xfrm>
            <a:off x="813816" y="3383280"/>
            <a:ext cx="5143500" cy="260604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rice tag 1"/>
          <p:cNvSpPr/>
          <p:nvPr/>
        </p:nvSpPr>
        <p:spPr>
          <a:xfrm>
            <a:off x="1088136" y="3584448"/>
            <a:ext cx="2377440" cy="3291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rice tag text 1"/>
          <p:cNvSpPr txBox="1"/>
          <p:nvPr/>
        </p:nvSpPr>
        <p:spPr>
          <a:xfrm>
            <a:off x="1088136" y="358444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ЕДИНОВРЕМЕННЫЕ ПЛАТЕЖИ</a:t>
            </a:r>
            <a:endParaRPr lang="en-US" sz="1100" dirty="0"/>
          </a:p>
        </p:txBody>
      </p:sp>
      <p:sp>
        <p:nvSpPr>
          <p:cNvPr id="14" name="Fee 1.1"/>
          <p:cNvSpPr txBox="1"/>
          <p:nvPr/>
        </p:nvSpPr>
        <p:spPr>
          <a:xfrm>
            <a:off x="1088136" y="4005072"/>
            <a:ext cx="27660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Подключение к платформе app.docura.net</a:t>
            </a:r>
            <a:endParaRPr lang="en-US" sz="1250" dirty="0"/>
          </a:p>
        </p:txBody>
      </p:sp>
      <p:sp>
        <p:nvSpPr>
          <p:cNvPr id="15" name="Fee value 1.1"/>
          <p:cNvSpPr txBox="1"/>
          <p:nvPr/>
        </p:nvSpPr>
        <p:spPr>
          <a:xfrm>
            <a:off x="3899916" y="400507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99 €</a:t>
            </a:r>
            <a:endParaRPr lang="en-US" sz="1400" dirty="0"/>
          </a:p>
        </p:txBody>
      </p:sp>
      <p:sp>
        <p:nvSpPr>
          <p:cNvPr id="16" name="Fee 1.2"/>
          <p:cNvSpPr txBox="1"/>
          <p:nvPr/>
        </p:nvSpPr>
        <p:spPr>
          <a:xfrm>
            <a:off x="1088136" y="4553712"/>
            <a:ext cx="27660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Дополнительная настройка для обработки счетов PDF (требуется, если ваша система ERP не интегрирована с Docura)</a:t>
            </a:r>
            <a:endParaRPr lang="en-US" sz="1250" dirty="0"/>
          </a:p>
        </p:txBody>
      </p:sp>
      <p:sp>
        <p:nvSpPr>
          <p:cNvPr id="17" name="Fee value 1.2"/>
          <p:cNvSpPr txBox="1"/>
          <p:nvPr/>
        </p:nvSpPr>
        <p:spPr>
          <a:xfrm>
            <a:off x="3899916" y="4553712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199 €</a:t>
            </a:r>
            <a:endParaRPr lang="en-US" sz="1400" dirty="0"/>
          </a:p>
        </p:txBody>
      </p:sp>
      <p:sp>
        <p:nvSpPr>
          <p:cNvPr id="18" name="Total box 1"/>
          <p:cNvSpPr/>
          <p:nvPr/>
        </p:nvSpPr>
        <p:spPr>
          <a:xfrm>
            <a:off x="996696" y="5330952"/>
            <a:ext cx="4777740" cy="502920"/>
          </a:xfrm>
          <a:prstGeom prst="roundRect">
            <a:avLst>
              <a:gd name="adj" fmla="val 1454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otal label 1"/>
          <p:cNvSpPr txBox="1"/>
          <p:nvPr/>
        </p:nvSpPr>
        <p:spPr>
          <a:xfrm>
            <a:off x="1179576" y="533095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Общая стоимость единовременной настройки:</a:t>
            </a:r>
            <a:endParaRPr lang="en-US" sz="1500" dirty="0"/>
          </a:p>
        </p:txBody>
      </p:sp>
      <p:sp>
        <p:nvSpPr>
          <p:cNvPr id="20" name="Total value 1"/>
          <p:cNvSpPr txBox="1"/>
          <p:nvPr/>
        </p:nvSpPr>
        <p:spPr>
          <a:xfrm>
            <a:off x="4677156" y="53309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298 €</a:t>
            </a:r>
            <a:endParaRPr lang="en-US" sz="2200" dirty="0"/>
          </a:p>
        </p:txBody>
      </p:sp>
      <p:sp>
        <p:nvSpPr>
          <p:cNvPr id="21" name="Price card 2"/>
          <p:cNvSpPr/>
          <p:nvPr/>
        </p:nvSpPr>
        <p:spPr>
          <a:xfrm>
            <a:off x="6231636" y="3383280"/>
            <a:ext cx="5143500" cy="260604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88900" dist="19050" dir="5400000" algn="bl" rotWithShape="0">
              <a:srgbClr val="1A223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Price tag 2"/>
          <p:cNvSpPr/>
          <p:nvPr/>
        </p:nvSpPr>
        <p:spPr>
          <a:xfrm>
            <a:off x="6505956" y="3584448"/>
            <a:ext cx="2377440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Price tag text 2"/>
          <p:cNvSpPr txBox="1"/>
          <p:nvPr/>
        </p:nvSpPr>
        <p:spPr>
          <a:xfrm>
            <a:off x="6505956" y="358444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ЕЖЕМЕСЯЧНЫЕ ПЛАТЕЖИ</a:t>
            </a:r>
            <a:endParaRPr lang="en-US" sz="1100" dirty="0"/>
          </a:p>
        </p:txBody>
      </p:sp>
      <p:sp>
        <p:nvSpPr>
          <p:cNvPr id="24" name="Fee 2.1"/>
          <p:cNvSpPr txBox="1"/>
          <p:nvPr/>
        </p:nvSpPr>
        <p:spPr>
          <a:xfrm>
            <a:off x="6505956" y="4005072"/>
            <a:ext cx="27660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Абонентская плата</a:t>
            </a:r>
            <a:endParaRPr lang="en-US" sz="1250" dirty="0"/>
          </a:p>
        </p:txBody>
      </p:sp>
      <p:sp>
        <p:nvSpPr>
          <p:cNvPr id="25" name="Fee value 2.1"/>
          <p:cNvSpPr txBox="1"/>
          <p:nvPr/>
        </p:nvSpPr>
        <p:spPr>
          <a:xfrm>
            <a:off x="9317736" y="400507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5 € в месяц</a:t>
            </a:r>
            <a:endParaRPr lang="en-US" sz="1400" dirty="0"/>
          </a:p>
        </p:txBody>
      </p:sp>
      <p:sp>
        <p:nvSpPr>
          <p:cNvPr id="26" name="Fee 2.2"/>
          <p:cNvSpPr txBox="1"/>
          <p:nvPr/>
        </p:nvSpPr>
        <p:spPr>
          <a:xfrm>
            <a:off x="6505956" y="4553712"/>
            <a:ext cx="27660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Плата за обработку документов</a:t>
            </a:r>
            <a:endParaRPr lang="en-US" sz="1250" dirty="0"/>
          </a:p>
        </p:txBody>
      </p:sp>
      <p:sp>
        <p:nvSpPr>
          <p:cNvPr id="27" name="Fee value 2.2"/>
          <p:cNvSpPr txBox="1"/>
          <p:nvPr/>
        </p:nvSpPr>
        <p:spPr>
          <a:xfrm>
            <a:off x="9317736" y="4553712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0,10 € за документ</a:t>
            </a:r>
            <a:endParaRPr lang="en-US" sz="1400" dirty="0"/>
          </a:p>
        </p:txBody>
      </p:sp>
      <p:sp>
        <p:nvSpPr>
          <p:cNvPr id="28" name="Total box 2"/>
          <p:cNvSpPr/>
          <p:nvPr/>
        </p:nvSpPr>
        <p:spPr>
          <a:xfrm>
            <a:off x="6414516" y="5330952"/>
            <a:ext cx="4777740" cy="502920"/>
          </a:xfrm>
          <a:prstGeom prst="roundRect">
            <a:avLst>
              <a:gd name="adj" fmla="val 1454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otal label 2"/>
          <p:cNvSpPr txBox="1"/>
          <p:nvPr/>
        </p:nvSpPr>
        <p:spPr>
          <a:xfrm>
            <a:off x="6597396" y="533095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Общая ежемесячная стоимость:</a:t>
            </a:r>
            <a:endParaRPr lang="en-US" sz="1500" dirty="0"/>
          </a:p>
        </p:txBody>
      </p:sp>
      <p:sp>
        <p:nvSpPr>
          <p:cNvPr id="30" name="Total value 2"/>
          <p:cNvSpPr txBox="1"/>
          <p:nvPr/>
        </p:nvSpPr>
        <p:spPr>
          <a:xfrm>
            <a:off x="10094976" y="53309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accent1"/>
                </a:solidFill>
              </a:rPr>
              <a:t>35 €</a:t>
            </a:r>
            <a:endParaRPr lang="en-US" sz="2200" dirty="0"/>
          </a:p>
        </p:txBody>
      </p:sp>
      <p:sp>
        <p:nvSpPr>
          <p:cNvPr id="31" name="VAT note"/>
          <p:cNvSpPr txBox="1"/>
          <p:nvPr/>
        </p:nvSpPr>
        <p:spPr>
          <a:xfrm>
            <a:off x="813816" y="605332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6"/>
                </a:solidFill>
              </a:rPr>
              <a:t>Все цены указаны без НДС.</a:t>
            </a:r>
            <a:endParaRPr lang="en-US" sz="12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60736" y="6053328"/>
            <a:ext cx="9144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ocura">
  <a:themeElements>
    <a:clrScheme name="Docura">
      <a:dk1>
        <a:srgbClr val="1A2238"/>
      </a:dk1>
      <a:lt1>
        <a:srgbClr val="FFFFFF"/>
      </a:lt1>
      <a:dk2>
        <a:srgbClr val="1C3D8F"/>
      </a:dk2>
      <a:lt2>
        <a:srgbClr val="EEF3F7"/>
      </a:lt2>
      <a:accent1>
        <a:srgbClr val="1160F0"/>
      </a:accent1>
      <a:accent2>
        <a:srgbClr val="DA4E4E"/>
      </a:accent2>
      <a:accent3>
        <a:srgbClr val="FF823F"/>
      </a:accent3>
      <a:accent4>
        <a:srgbClr val="2DB39B"/>
      </a:accent4>
      <a:accent5>
        <a:srgbClr val="FF79E2"/>
      </a:accent5>
      <a:accent6>
        <a:srgbClr val="5A6B85"/>
      </a:accent6>
      <a:hlink>
        <a:srgbClr val="1160F0"/>
      </a:hlink>
      <a:folHlink>
        <a:srgbClr val="1C3D8F"/>
      </a:folHlink>
    </a:clrScheme>
    <a:fontScheme name="Docur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Office PowerPoint</Application>
  <PresentationFormat>Widescreen</PresentationFormat>
  <Paragraphs>141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Docura</vt:lpstr>
      <vt:lpstr>E-rēķini</vt:lpstr>
      <vt:lpstr>What is E-rēķins?</vt:lpstr>
      <vt:lpstr>When do E-rēķini become mandatory?</vt:lpstr>
      <vt:lpstr>How to set up E-rēķini via Docura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FAQ</vt:lpstr>
    </vt:vector>
  </TitlesOfParts>
  <Company>Docura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E-rēķini</dc:title>
  <dc:subject>PptxGenJS Presentation</dc:subject>
  <dc:creator>PptxGenJS</dc:creator>
  <cp:lastModifiedBy>Anna Sheyko</cp:lastModifiedBy>
  <cp:revision>12</cp:revision>
  <dcterms:created xsi:type="dcterms:W3CDTF">2026-10-21T09:15:07Z</dcterms:created>
  <dcterms:modified xsi:type="dcterms:W3CDTF">2026-10-22T08:43:28Z</dcterms:modified>
</cp:coreProperties>
</file>