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8" r:id="rId11"/>
    <p:sldId id="265" r:id="rId12"/>
    <p:sldId id="266" r:id="rId13"/>
    <p:sldId id="269"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B8EDCA64-DA75-4EDC-8715-7C98C0E13825}">
          <p14:sldIdLst>
            <p14:sldId id="256"/>
          </p14:sldIdLst>
        </p14:section>
        <p14:section name="What is E-rēķins?" id="{C6CE66DA-9136-B8F2-D0D6-1B9F5C23EF07}">
          <p14:sldIdLst>
            <p14:sldId id="257"/>
          </p14:sldIdLst>
        </p14:section>
        <p14:section name="When do E-rēķini Become Mandatory?" id="{0D7D7817-C028-695C-AFFF-4B72822E5BA2}">
          <p14:sldIdLst>
            <p14:sldId id="258"/>
          </p14:sldIdLst>
        </p14:section>
        <p14:section name="How to Set Up E-rēķini via Docura" id="{418D5896-B46A-7525-856F-131902BC5C09}">
          <p14:sldIdLst>
            <p14:sldId id="259"/>
            <p14:sldId id="260"/>
            <p14:sldId id="261"/>
            <p14:sldId id="262"/>
            <p14:sldId id="263"/>
            <p14:sldId id="264"/>
            <p14:sldId id="268"/>
            <p14:sldId id="265"/>
            <p14:sldId id="266"/>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6140" autoAdjust="0"/>
    <p:restoredTop sz="94610"/>
  </p:normalViewPr>
  <p:slideViewPr>
    <p:cSldViewPr snapToGrid="0" snapToObjects="1">
      <p:cViewPr varScale="1">
        <p:scale>
          <a:sx n="83" d="100"/>
          <a:sy n="83" d="100"/>
        </p:scale>
        <p:origin x="101" y="2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047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tx2"/>
        </a:solidFill>
        <a:effectLst/>
      </p:bgPr>
    </p:bg>
    <p:spTree>
      <p:nvGrpSpPr>
        <p:cNvPr id="1" name=""/>
        <p:cNvGrpSpPr/>
        <p:nvPr/>
      </p:nvGrpSpPr>
      <p:grpSpPr>
        <a:xfrm>
          <a:off x="0" y="0"/>
          <a:ext cx="0" cy="0"/>
          <a:chOff x="0" y="0"/>
          <a:chExt cx="0" cy="0"/>
        </a:xfrm>
      </p:grpSpPr>
      <p:pic>
        <p:nvPicPr>
          <p:cNvPr id="2" name="Image 0" descr="assets/cover.jpg"/>
          <p:cNvPicPr>
            <a:picLocks noChangeAspect="1"/>
          </p:cNvPicPr>
          <p:nvPr/>
        </p:nvPicPr>
        <p:blipFill>
          <a:blip r:embed="rId2"/>
          <a:srcRect/>
          <a:stretch/>
        </p:blipFill>
        <p:spPr>
          <a:xfrm>
            <a:off x="5760720" y="0"/>
            <a:ext cx="6430975" cy="6858000"/>
          </a:xfrm>
          <a:prstGeom prst="rect">
            <a:avLst/>
          </a:prstGeom>
        </p:spPr>
      </p:pic>
      <p:sp>
        <p:nvSpPr>
          <p:cNvPr id="3" name="Text 0"/>
          <p:cNvSpPr>
            <a:spLocks noGrp="1"/>
          </p:cNvSpPr>
          <p:nvPr>
            <p:ph type="title" idx="101" hasCustomPrompt="1"/>
          </p:nvPr>
        </p:nvSpPr>
        <p:spPr>
          <a:xfrm>
            <a:off x="813816" y="1828800"/>
            <a:ext cx="4663440" cy="1188720"/>
          </a:xfrm>
          <a:prstGeom prst="rect">
            <a:avLst/>
          </a:prstGeom>
          <a:noFill/>
          <a:ln/>
        </p:spPr>
        <p:txBody>
          <a:bodyPr wrap="square" rtlCol="0"/>
          <a:lstStyle>
            <a:lvl1pPr marL="0" indent="0" algn="l">
              <a:buNone/>
              <a:defRPr lang="en-US" sz="6000" b="1" dirty="0">
                <a:solidFill>
                  <a:schemeClr val="bg1"/>
                </a:solidFill>
              </a:defRPr>
            </a:lvl1pPr>
          </a:lstStyle>
          <a:p>
            <a:pPr marL="0" indent="0" algn="l">
              <a:buNone/>
            </a:pPr>
            <a:endParaRPr lang="en-US" sz="6000" dirty="0"/>
          </a:p>
        </p:txBody>
      </p:sp>
      <p:sp>
        <p:nvSpPr>
          <p:cNvPr id="4" name="Text 0"/>
          <p:cNvSpPr>
            <a:spLocks noGrp="1"/>
          </p:cNvSpPr>
          <p:nvPr>
            <p:ph type="body" idx="102" hasCustomPrompt="1"/>
          </p:nvPr>
        </p:nvSpPr>
        <p:spPr>
          <a:xfrm>
            <a:off x="813816" y="3154680"/>
            <a:ext cx="4663440" cy="1097280"/>
          </a:xfrm>
          <a:prstGeom prst="rect">
            <a:avLst/>
          </a:prstGeom>
          <a:noFill/>
          <a:ln/>
        </p:spPr>
        <p:txBody>
          <a:bodyPr wrap="square" rtlCol="0"/>
          <a:lstStyle>
            <a:lvl1pPr marL="0" indent="0" algn="l">
              <a:buNone/>
              <a:defRPr lang="en-US" sz="2400" dirty="0">
                <a:solidFill>
                  <a:srgbClr val="C9D8F2"/>
                </a:solidFill>
              </a:defRPr>
            </a:lvl1pPr>
          </a:lstStyle>
          <a:p>
            <a:pPr marL="0" indent="0" algn="l">
              <a:buNone/>
            </a:pPr>
            <a:endParaRPr lang="en-US" sz="2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2"/>
        </a:solidFill>
        <a:effectLst/>
      </p:bgPr>
    </p:bg>
    <p:spTree>
      <p:nvGrpSpPr>
        <p:cNvPr id="1" name=""/>
        <p:cNvGrpSpPr/>
        <p:nvPr/>
      </p:nvGrpSpPr>
      <p:grpSpPr>
        <a:xfrm>
          <a:off x="0" y="0"/>
          <a:ext cx="0" cy="0"/>
          <a:chOff x="0" y="0"/>
          <a:chExt cx="0" cy="0"/>
        </a:xfrm>
      </p:grpSpPr>
      <p:sp>
        <p:nvSpPr>
          <p:cNvPr id="2" name="Shape 0"/>
          <p:cNvSpPr/>
          <p:nvPr/>
        </p:nvSpPr>
        <p:spPr>
          <a:xfrm>
            <a:off x="0" y="0"/>
            <a:ext cx="12191695" cy="557784"/>
          </a:xfrm>
          <a:prstGeom prst="rect">
            <a:avLst/>
          </a:prstGeom>
          <a:solidFill>
            <a:schemeClr val="bg1"/>
          </a:solidFill>
          <a:ln w="12700">
            <a:solidFill>
              <a:schemeClr val="bg1"/>
            </a:solidFill>
            <a:prstDash val="solid"/>
          </a:ln>
        </p:spPr>
        <p:txBody>
          <a:bodyPr/>
          <a:lstStyle/>
          <a:p>
            <a:endParaRPr lang="en-US"/>
          </a:p>
        </p:txBody>
      </p:sp>
      <p:sp>
        <p:nvSpPr>
          <p:cNvPr id="3" name="Shape 1"/>
          <p:cNvSpPr/>
          <p:nvPr/>
        </p:nvSpPr>
        <p:spPr>
          <a:xfrm>
            <a:off x="0" y="557784"/>
            <a:ext cx="12191695" cy="91440"/>
          </a:xfrm>
          <a:prstGeom prst="rect">
            <a:avLst/>
          </a:prstGeom>
          <a:solidFill>
            <a:schemeClr val="accent2"/>
          </a:solidFill>
          <a:ln w="12700">
            <a:solidFill>
              <a:schemeClr val="accent2"/>
            </a:solidFill>
            <a:prstDash val="solid"/>
          </a:ln>
        </p:spPr>
        <p:txBody>
          <a:bodyPr/>
          <a:lstStyle/>
          <a:p>
            <a:endParaRPr lang="en-US"/>
          </a:p>
        </p:txBody>
      </p:sp>
      <p:pic>
        <p:nvPicPr>
          <p:cNvPr id="4" name="Image 0" descr="assets/docura-logo.png"/>
          <p:cNvPicPr>
            <a:picLocks noChangeAspect="1"/>
          </p:cNvPicPr>
          <p:nvPr/>
        </p:nvPicPr>
        <p:blipFill>
          <a:blip r:embed="rId2"/>
          <a:stretch>
            <a:fillRect/>
          </a:stretch>
        </p:blipFill>
        <p:spPr>
          <a:xfrm>
            <a:off x="813816" y="128016"/>
            <a:ext cx="1185062" cy="304495"/>
          </a:xfrm>
          <a:prstGeom prst="rect">
            <a:avLst/>
          </a:prstGeom>
        </p:spPr>
      </p:pic>
      <p:sp>
        <p:nvSpPr>
          <p:cNvPr id="5" name="Text 2"/>
          <p:cNvSpPr/>
          <p:nvPr/>
        </p:nvSpPr>
        <p:spPr>
          <a:xfrm>
            <a:off x="7717536" y="155448"/>
            <a:ext cx="3657600" cy="256032"/>
          </a:xfrm>
          <a:prstGeom prst="rect">
            <a:avLst/>
          </a:prstGeom>
          <a:noFill/>
          <a:ln/>
        </p:spPr>
        <p:txBody>
          <a:bodyPr wrap="square" lIns="0" tIns="0" rIns="0" bIns="0" rtlCol="0" anchor="ctr"/>
          <a:lstStyle/>
          <a:p>
            <a:pPr marL="0" indent="0" algn="r">
              <a:buNone/>
            </a:pPr>
            <a:r>
              <a:rPr lang="en-US" sz="1100" b="1" dirty="0">
                <a:solidFill>
                  <a:schemeClr val="accent2"/>
                </a:solidFill>
              </a:rPr>
              <a:t>E-RĒĶINI</a:t>
            </a:r>
            <a:endParaRPr lang="en-US" sz="1100" dirty="0"/>
          </a:p>
        </p:txBody>
      </p:sp>
      <p:sp>
        <p:nvSpPr>
          <p:cNvPr id="6" name="Text 3"/>
          <p:cNvSpPr>
            <a:spLocks noGrp="1"/>
          </p:cNvSpPr>
          <p:nvPr>
            <p:ph type="title" idx="104" hasCustomPrompt="1"/>
          </p:nvPr>
        </p:nvSpPr>
        <p:spPr>
          <a:xfrm>
            <a:off x="813816" y="777240"/>
            <a:ext cx="10561320" cy="594360"/>
          </a:xfrm>
          <a:prstGeom prst="rect">
            <a:avLst/>
          </a:prstGeom>
          <a:noFill/>
          <a:ln/>
        </p:spPr>
        <p:txBody>
          <a:bodyPr wrap="square" rtlCol="0"/>
          <a:lstStyle>
            <a:lvl1pPr marL="0" indent="0" algn="l">
              <a:buNone/>
              <a:defRPr lang="en-US" sz="3600" b="1" dirty="0">
                <a:solidFill>
                  <a:schemeClr val="tx2"/>
                </a:solidFill>
              </a:defRPr>
            </a:lvl1pPr>
          </a:lstStyle>
          <a:p>
            <a:pPr marL="0" indent="0" algn="l">
              <a:buNone/>
            </a:pPr>
            <a:endParaRPr lang="en-US" sz="36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LOSING">
    <p:bg>
      <p:bgPr>
        <a:solidFill>
          <a:schemeClr val="tx2"/>
        </a:solidFill>
        <a:effectLst/>
      </p:bgPr>
    </p:bg>
    <p:spTree>
      <p:nvGrpSpPr>
        <p:cNvPr id="1" name=""/>
        <p:cNvGrpSpPr/>
        <p:nvPr/>
      </p:nvGrpSpPr>
      <p:grpSpPr>
        <a:xfrm>
          <a:off x="0" y="0"/>
          <a:ext cx="0" cy="0"/>
          <a:chOff x="0" y="0"/>
          <a:chExt cx="0" cy="0"/>
        </a:xfrm>
      </p:grpSpPr>
      <p:pic>
        <p:nvPicPr>
          <p:cNvPr id="2" name="Image 0" descr="assets/docura-logo.png"/>
          <p:cNvPicPr>
            <a:picLocks noChangeAspect="1"/>
          </p:cNvPicPr>
          <p:nvPr/>
        </p:nvPicPr>
        <p:blipFill>
          <a:blip r:embed="rId2"/>
          <a:stretch>
            <a:fillRect/>
          </a:stretch>
        </p:blipFill>
        <p:spPr>
          <a:xfrm>
            <a:off x="813816" y="548640"/>
            <a:ext cx="1185062" cy="304495"/>
          </a:xfrm>
          <a:prstGeom prst="rect">
            <a:avLst/>
          </a:prstGeom>
        </p:spPr>
      </p:pic>
      <p:sp>
        <p:nvSpPr>
          <p:cNvPr id="3" name="Text 0"/>
          <p:cNvSpPr>
            <a:spLocks noGrp="1"/>
          </p:cNvSpPr>
          <p:nvPr>
            <p:ph type="title" idx="101" hasCustomPrompt="1"/>
          </p:nvPr>
        </p:nvSpPr>
        <p:spPr>
          <a:xfrm>
            <a:off x="813816" y="2103120"/>
            <a:ext cx="10561320" cy="1005840"/>
          </a:xfrm>
          <a:prstGeom prst="rect">
            <a:avLst/>
          </a:prstGeom>
          <a:noFill/>
          <a:ln/>
        </p:spPr>
        <p:txBody>
          <a:bodyPr wrap="square" rtlCol="0"/>
          <a:lstStyle>
            <a:lvl1pPr marL="0" indent="0" algn="l">
              <a:buNone/>
              <a:defRPr lang="en-US" sz="4800" b="1" dirty="0">
                <a:solidFill>
                  <a:schemeClr val="bg1"/>
                </a:solidFill>
              </a:defRPr>
            </a:lvl1pPr>
          </a:lstStyle>
          <a:p>
            <a:pPr marL="0" indent="0" algn="l">
              <a:buNone/>
            </a:pPr>
            <a:endParaRPr lang="en-US" sz="4800" dirty="0"/>
          </a:p>
        </p:txBody>
      </p:sp>
      <p:sp>
        <p:nvSpPr>
          <p:cNvPr id="4" name="Text 0"/>
          <p:cNvSpPr>
            <a:spLocks noGrp="1"/>
          </p:cNvSpPr>
          <p:nvPr>
            <p:ph type="body" idx="102" hasCustomPrompt="1"/>
          </p:nvPr>
        </p:nvSpPr>
        <p:spPr>
          <a:xfrm>
            <a:off x="813816" y="3291840"/>
            <a:ext cx="10561320" cy="1463040"/>
          </a:xfrm>
          <a:prstGeom prst="rect">
            <a:avLst/>
          </a:prstGeom>
          <a:noFill/>
          <a:ln/>
        </p:spPr>
        <p:txBody>
          <a:bodyPr wrap="square" rtlCol="0"/>
          <a:lstStyle>
            <a:lvl1pPr marL="0" indent="0" algn="l">
              <a:buNone/>
              <a:defRPr lang="en-US" sz="2200" dirty="0">
                <a:solidFill>
                  <a:srgbClr val="C9D8F2"/>
                </a:solidFill>
              </a:defRPr>
            </a:lvl1pPr>
          </a:lstStyle>
          <a:p>
            <a:pPr marL="0" indent="0" algn="l">
              <a:buNone/>
            </a:pPr>
            <a:endParaRPr lang="en-US" sz="22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latvija.gov.lv/Content/eadrese"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viss.gov.lv/-/media/Files/VRAA/Dokumentacija/Vadlinijas/e-adrese/Dokumentacija_iestadem/eAdresetiesibuveidlapa2024papildpie.ashx"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mailto:support@docura.net"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docura.net/lv/pricing-e-invoice/"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1" hasCustomPrompt="1"/>
          </p:nvPr>
        </p:nvSpPr>
        <p:spPr>
          <a:xfrm>
            <a:off x="813816" y="2560320"/>
            <a:ext cx="4663440" cy="1188720"/>
          </a:xfrm>
          <a:prstGeom prst="rect">
            <a:avLst/>
          </a:prstGeom>
          <a:noFill/>
          <a:ln/>
        </p:spPr>
        <p:txBody>
          <a:bodyPr wrap="square" lIns="0" tIns="0" rIns="0" bIns="0" rtlCol="0" anchor="b"/>
          <a:lstStyle/>
          <a:p>
            <a:pPr marL="0" indent="0" algn="l">
              <a:buNone/>
            </a:pPr>
            <a:r>
              <a:rPr lang="en-US" sz="6000" b="1" dirty="0">
                <a:solidFill>
                  <a:schemeClr val="bg1"/>
                </a:solidFill>
              </a:rPr>
              <a:t>E-rēķini</a:t>
            </a:r>
            <a:endParaRPr lang="en-US" sz="6000" dirty="0"/>
          </a:p>
        </p:txBody>
      </p:sp>
      <p:sp>
        <p:nvSpPr>
          <p:cNvPr id="3" name="Text 0"/>
          <p:cNvSpPr>
            <a:spLocks noGrp="1"/>
          </p:cNvSpPr>
          <p:nvPr>
            <p:ph type="body" idx="102" hasCustomPrompt="1"/>
          </p:nvPr>
        </p:nvSpPr>
        <p:spPr>
          <a:xfrm>
            <a:off x="813816" y="3886200"/>
            <a:ext cx="4663440" cy="1097280"/>
          </a:xfrm>
          <a:prstGeom prst="rect">
            <a:avLst/>
          </a:prstGeom>
          <a:noFill/>
          <a:ln/>
        </p:spPr>
        <p:txBody>
          <a:bodyPr wrap="square" lIns="0" tIns="0" rIns="0" bIns="0" rtlCol="0" anchor="t"/>
          <a:lstStyle/>
          <a:p>
            <a:pPr marL="0" indent="0" algn="l">
              <a:buNone/>
            </a:pPr>
            <a:r>
              <a:rPr lang="en-US" sz="2400" dirty="0">
                <a:solidFill>
                  <a:srgbClr val="C9D8F2"/>
                </a:solidFill>
              </a:rPr>
              <a:t>How to set up E-rēķini via Docura</a:t>
            </a:r>
            <a:endParaRPr lang="en-US" sz="2400" dirty="0"/>
          </a:p>
        </p:txBody>
      </p:sp>
      <p:pic>
        <p:nvPicPr>
          <p:cNvPr id="7" name="Picture 6">
            <a:extLst>
              <a:ext uri="{FF2B5EF4-FFF2-40B4-BE49-F238E27FC236}">
                <a16:creationId xmlns:a16="http://schemas.microsoft.com/office/drawing/2014/main" id="{C440EDC5-1E55-1F34-AC47-C70B35A24EB7}"/>
              </a:ext>
            </a:extLst>
          </p:cNvPr>
          <p:cNvPicPr>
            <a:picLocks noChangeAspect="1"/>
          </p:cNvPicPr>
          <p:nvPr/>
        </p:nvPicPr>
        <p:blipFill>
          <a:blip r:embed="rId3"/>
          <a:stretch>
            <a:fillRect/>
          </a:stretch>
        </p:blipFill>
        <p:spPr>
          <a:xfrm>
            <a:off x="6813388" y="3020223"/>
            <a:ext cx="4727981" cy="12612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813816" y="777240"/>
            <a:ext cx="10561320" cy="594360"/>
          </a:xfrm>
          <a:prstGeom prst="rect">
            <a:avLst/>
          </a:prstGeom>
          <a:noFill/>
          <a:ln/>
        </p:spPr>
        <p:txBody>
          <a:bodyPr wrap="square" lIns="0" tIns="0" rIns="0" bIns="0" rtlCol="0" anchor="t"/>
          <a:lstStyle/>
          <a:p>
            <a:pPr marL="0" indent="0" algn="l">
              <a:buNone/>
            </a:pPr>
            <a:r>
              <a:rPr lang="en-US" sz="3600" b="1" dirty="0">
                <a:solidFill>
                  <a:schemeClr val="tx2"/>
                </a:solidFill>
              </a:rPr>
              <a:t>What is E-rēķins?</a:t>
            </a:r>
            <a:endParaRPr lang="en-US" sz="3600" dirty="0"/>
          </a:p>
        </p:txBody>
      </p:sp>
      <p:sp>
        <p:nvSpPr>
          <p:cNvPr id="3" name="Card 1"/>
          <p:cNvSpPr/>
          <p:nvPr/>
        </p:nvSpPr>
        <p:spPr>
          <a:xfrm>
            <a:off x="813816" y="1554480"/>
            <a:ext cx="5143500" cy="2514600"/>
          </a:xfrm>
          <a:prstGeom prst="roundRect">
            <a:avLst>
              <a:gd name="adj" fmla="val 3636"/>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4" name="Card text 1"/>
          <p:cNvSpPr txBox="1"/>
          <p:nvPr/>
        </p:nvSpPr>
        <p:spPr>
          <a:xfrm>
            <a:off x="1133856" y="1874520"/>
            <a:ext cx="4503420" cy="1874520"/>
          </a:xfrm>
          <a:prstGeom prst="rect">
            <a:avLst/>
          </a:prstGeom>
          <a:noFill/>
          <a:ln/>
        </p:spPr>
        <p:txBody>
          <a:bodyPr wrap="square" lIns="0" tIns="0" rIns="0" bIns="0" rtlCol="0" anchor="t"/>
          <a:lstStyle/>
          <a:p>
            <a:pPr marL="0" indent="0">
              <a:spcAft>
                <a:spcPts val="600"/>
              </a:spcAft>
              <a:buNone/>
            </a:pPr>
            <a:r>
              <a:rPr lang="en-US" sz="1700" dirty="0">
                <a:solidFill>
                  <a:schemeClr val="tx1"/>
                </a:solidFill>
              </a:rPr>
              <a:t>E-rēķins is structured electronic invoice that Latvia is gradually making mandatory for transactions between companies and public institutions. The legislation also provides for the mandatory submission of data on certain categories of electronic invoices to the State Revenue Service of Latvia (VID).</a:t>
            </a:r>
            <a:endParaRPr lang="en-US" sz="1700" dirty="0"/>
          </a:p>
        </p:txBody>
      </p:sp>
      <p:sp>
        <p:nvSpPr>
          <p:cNvPr id="5" name="Card 2"/>
          <p:cNvSpPr/>
          <p:nvPr/>
        </p:nvSpPr>
        <p:spPr>
          <a:xfrm>
            <a:off x="6231636" y="1554480"/>
            <a:ext cx="5143500" cy="2514600"/>
          </a:xfrm>
          <a:prstGeom prst="roundRect">
            <a:avLst>
              <a:gd name="adj" fmla="val 3636"/>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6" name="Card text 2"/>
          <p:cNvSpPr txBox="1"/>
          <p:nvPr/>
        </p:nvSpPr>
        <p:spPr>
          <a:xfrm>
            <a:off x="6551676" y="1874520"/>
            <a:ext cx="4503420" cy="1874520"/>
          </a:xfrm>
          <a:prstGeom prst="rect">
            <a:avLst/>
          </a:prstGeom>
          <a:noFill/>
          <a:ln/>
        </p:spPr>
        <p:txBody>
          <a:bodyPr wrap="square" lIns="0" tIns="0" rIns="0" bIns="0" rtlCol="0" anchor="t"/>
          <a:lstStyle/>
          <a:p>
            <a:pPr marL="0" indent="0">
              <a:spcAft>
                <a:spcPts val="600"/>
              </a:spcAft>
              <a:buNone/>
            </a:pPr>
            <a:r>
              <a:rPr lang="en-US" sz="1700" dirty="0">
                <a:solidFill>
                  <a:schemeClr val="tx1"/>
                </a:solidFill>
              </a:rPr>
              <a:t>E-rēķini are based on the European standard EN 16931 and the Peppol BIS Billing 3.0 specification, using the UBL 2.1 XML format.</a:t>
            </a:r>
            <a:endParaRPr lang="en-US" sz="1700" dirty="0"/>
          </a:p>
        </p:txBody>
      </p:sp>
      <p:sp>
        <p:nvSpPr>
          <p:cNvPr id="7" name="Docura box"/>
          <p:cNvSpPr/>
          <p:nvPr/>
        </p:nvSpPr>
        <p:spPr>
          <a:xfrm>
            <a:off x="813816" y="5006340"/>
            <a:ext cx="10561319" cy="1325880"/>
          </a:xfrm>
          <a:prstGeom prst="roundRect">
            <a:avLst>
              <a:gd name="adj" fmla="val 6897"/>
            </a:avLst>
          </a:prstGeom>
          <a:solidFill>
            <a:schemeClr val="tx2"/>
          </a:solidFill>
          <a:ln w="12700">
            <a:solidFill>
              <a:schemeClr val="tx2"/>
            </a:solidFill>
            <a:prstDash val="solid"/>
          </a:ln>
        </p:spPr>
        <p:txBody>
          <a:bodyPr/>
          <a:lstStyle/>
          <a:p>
            <a:endParaRPr lang="en-US"/>
          </a:p>
        </p:txBody>
      </p:sp>
      <p:sp>
        <p:nvSpPr>
          <p:cNvPr id="8" name="Docura text"/>
          <p:cNvSpPr txBox="1"/>
          <p:nvPr/>
        </p:nvSpPr>
        <p:spPr>
          <a:xfrm>
            <a:off x="5086004" y="5006340"/>
            <a:ext cx="6043813" cy="1325880"/>
          </a:xfrm>
          <a:prstGeom prst="rect">
            <a:avLst/>
          </a:prstGeom>
          <a:noFill/>
          <a:ln/>
        </p:spPr>
        <p:txBody>
          <a:bodyPr wrap="square" lIns="0" tIns="0" rIns="0" bIns="0" rtlCol="0" anchor="ctr"/>
          <a:lstStyle/>
          <a:p>
            <a:pPr marL="0" indent="0">
              <a:spcAft>
                <a:spcPts val="600"/>
              </a:spcAft>
              <a:buNone/>
            </a:pPr>
            <a:r>
              <a:rPr lang="en-US" sz="1800" b="1" dirty="0">
                <a:solidFill>
                  <a:schemeClr val="bg1"/>
                </a:solidFill>
              </a:rPr>
              <a:t>To send E-</a:t>
            </a:r>
            <a:r>
              <a:rPr lang="en-US" sz="1800" b="1" dirty="0" err="1">
                <a:solidFill>
                  <a:schemeClr val="bg1"/>
                </a:solidFill>
              </a:rPr>
              <a:t>rēķini</a:t>
            </a:r>
            <a:r>
              <a:rPr lang="en-US" sz="1800" b="1" dirty="0">
                <a:solidFill>
                  <a:schemeClr val="bg1"/>
                </a:solidFill>
              </a:rPr>
              <a:t> from your ERP via </a:t>
            </a:r>
            <a:r>
              <a:rPr lang="en-US" sz="1800" b="1" dirty="0" err="1">
                <a:solidFill>
                  <a:schemeClr val="bg1"/>
                </a:solidFill>
              </a:rPr>
              <a:t>Docura</a:t>
            </a:r>
            <a:r>
              <a:rPr lang="en-US" sz="1800" b="1" dirty="0">
                <a:solidFill>
                  <a:schemeClr val="bg1"/>
                </a:solidFill>
              </a:rPr>
              <a:t>, </a:t>
            </a:r>
            <a:br>
              <a:rPr lang="ru-RU" sz="1800" b="1" dirty="0">
                <a:solidFill>
                  <a:schemeClr val="bg1"/>
                </a:solidFill>
              </a:rPr>
            </a:br>
            <a:r>
              <a:rPr lang="en-US" sz="1800" b="1" dirty="0">
                <a:solidFill>
                  <a:schemeClr val="bg1"/>
                </a:solidFill>
              </a:rPr>
              <a:t>you don't even need to integrate your ERP system </a:t>
            </a:r>
            <a:br>
              <a:rPr lang="ru-RU" sz="1800" b="1" dirty="0">
                <a:solidFill>
                  <a:schemeClr val="bg1"/>
                </a:solidFill>
              </a:rPr>
            </a:br>
            <a:r>
              <a:rPr lang="en-US" sz="1800" b="1" dirty="0">
                <a:solidFill>
                  <a:schemeClr val="bg1"/>
                </a:solidFill>
              </a:rPr>
              <a:t>with the </a:t>
            </a:r>
            <a:r>
              <a:rPr lang="en-US" sz="1800" b="1" dirty="0" err="1">
                <a:solidFill>
                  <a:schemeClr val="bg1"/>
                </a:solidFill>
              </a:rPr>
              <a:t>Docura</a:t>
            </a:r>
            <a:r>
              <a:rPr lang="en-US" sz="1800" b="1" dirty="0">
                <a:solidFill>
                  <a:schemeClr val="bg1"/>
                </a:solidFill>
              </a:rPr>
              <a:t> platform.</a:t>
            </a:r>
            <a:endParaRPr lang="en-US" sz="18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2</a:t>
            </a:fld>
            <a:endParaRPr lang="en-US"/>
          </a:p>
        </p:txBody>
      </p:sp>
      <p:sp>
        <p:nvSpPr>
          <p:cNvPr id="10" name="Year 1">
            <a:extLst>
              <a:ext uri="{FF2B5EF4-FFF2-40B4-BE49-F238E27FC236}">
                <a16:creationId xmlns:a16="http://schemas.microsoft.com/office/drawing/2014/main" id="{843A162A-5CCC-AC7E-FF49-B6829D92A92E}"/>
              </a:ext>
            </a:extLst>
          </p:cNvPr>
          <p:cNvSpPr txBox="1"/>
          <p:nvPr/>
        </p:nvSpPr>
        <p:spPr>
          <a:xfrm>
            <a:off x="1027545" y="5092284"/>
            <a:ext cx="1051929" cy="938184"/>
          </a:xfrm>
          <a:prstGeom prst="rect">
            <a:avLst/>
          </a:prstGeom>
          <a:noFill/>
          <a:ln/>
        </p:spPr>
        <p:txBody>
          <a:bodyPr wrap="square" lIns="0" tIns="0" rIns="0" bIns="0" rtlCol="0" anchor="t"/>
          <a:lstStyle/>
          <a:p>
            <a:pPr marL="0" indent="0" algn="ctr">
              <a:spcAft>
                <a:spcPts val="600"/>
              </a:spcAft>
              <a:buNone/>
            </a:pPr>
            <a:r>
              <a:rPr lang="en-US" sz="3600" b="1" dirty="0">
                <a:solidFill>
                  <a:schemeClr val="accent2"/>
                </a:solidFill>
              </a:rPr>
              <a:t>NB!</a:t>
            </a:r>
            <a:endParaRPr lang="en-US" sz="3600" dirty="0"/>
          </a:p>
        </p:txBody>
      </p:sp>
      <p:sp>
        <p:nvSpPr>
          <p:cNvPr id="13" name="Year 1">
            <a:extLst>
              <a:ext uri="{FF2B5EF4-FFF2-40B4-BE49-F238E27FC236}">
                <a16:creationId xmlns:a16="http://schemas.microsoft.com/office/drawing/2014/main" id="{9A8416DE-D001-6F08-DB78-72710CA8D11D}"/>
              </a:ext>
            </a:extLst>
          </p:cNvPr>
          <p:cNvSpPr txBox="1"/>
          <p:nvPr/>
        </p:nvSpPr>
        <p:spPr>
          <a:xfrm>
            <a:off x="1133856" y="5602432"/>
            <a:ext cx="3632108" cy="502920"/>
          </a:xfrm>
          <a:prstGeom prst="rect">
            <a:avLst/>
          </a:prstGeom>
          <a:noFill/>
          <a:ln/>
        </p:spPr>
        <p:txBody>
          <a:bodyPr wrap="square" lIns="0" tIns="0" rIns="0" bIns="0" rtlCol="0" anchor="t"/>
          <a:lstStyle/>
          <a:p>
            <a:pPr marL="0" indent="0">
              <a:spcAft>
                <a:spcPts val="600"/>
              </a:spcAft>
              <a:buNone/>
            </a:pPr>
            <a:r>
              <a:rPr lang="en-US" sz="3600" b="1" dirty="0">
                <a:solidFill>
                  <a:schemeClr val="accent2"/>
                </a:solidFill>
              </a:rPr>
              <a:t>Special Solution</a:t>
            </a:r>
            <a:endParaRPr lang="en-US" sz="3600" dirty="0"/>
          </a:p>
        </p:txBody>
      </p:sp>
      <p:sp>
        <p:nvSpPr>
          <p:cNvPr id="15" name="TextBox 14">
            <a:extLst>
              <a:ext uri="{FF2B5EF4-FFF2-40B4-BE49-F238E27FC236}">
                <a16:creationId xmlns:a16="http://schemas.microsoft.com/office/drawing/2014/main" id="{09F91001-C137-FBF8-4D26-39EDEF2B2C6F}"/>
              </a:ext>
            </a:extLst>
          </p:cNvPr>
          <p:cNvSpPr txBox="1"/>
          <p:nvPr/>
        </p:nvSpPr>
        <p:spPr>
          <a:xfrm>
            <a:off x="1027545" y="4270301"/>
            <a:ext cx="6924964" cy="646331"/>
          </a:xfrm>
          <a:prstGeom prst="rect">
            <a:avLst/>
          </a:prstGeom>
          <a:noFill/>
        </p:spPr>
        <p:txBody>
          <a:bodyPr wrap="square">
            <a:spAutoFit/>
          </a:bodyPr>
          <a:lstStyle/>
          <a:p>
            <a:r>
              <a:rPr lang="en-US" sz="1800" dirty="0" err="1"/>
              <a:t>Docura</a:t>
            </a:r>
            <a:r>
              <a:rPr lang="en-US" sz="1800" dirty="0"/>
              <a:t> allows you to send and receive e-invoices directly from/to your accounting software (ERP).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813816" y="777240"/>
            <a:ext cx="10561320" cy="594360"/>
          </a:xfrm>
          <a:prstGeom prst="rect">
            <a:avLst/>
          </a:prstGeom>
          <a:noFill/>
          <a:ln/>
        </p:spPr>
        <p:txBody>
          <a:bodyPr wrap="square" lIns="0" tIns="0" rIns="0" bIns="0" rtlCol="0" anchor="t"/>
          <a:lstStyle/>
          <a:p>
            <a:pPr marL="0" indent="0" algn="l">
              <a:buNone/>
            </a:pPr>
            <a:r>
              <a:rPr lang="en-US" sz="3600" b="1" dirty="0">
                <a:solidFill>
                  <a:schemeClr val="tx2"/>
                </a:solidFill>
              </a:rPr>
              <a:t>When do E-rēķini become mandatory?</a:t>
            </a:r>
            <a:endParaRPr lang="en-US" sz="3600" dirty="0"/>
          </a:p>
        </p:txBody>
      </p:sp>
      <p:sp>
        <p:nvSpPr>
          <p:cNvPr id="3" name="Timeline line"/>
          <p:cNvSpPr/>
          <p:nvPr/>
        </p:nvSpPr>
        <p:spPr>
          <a:xfrm>
            <a:off x="2482596" y="2194560"/>
            <a:ext cx="7223760" cy="0"/>
          </a:xfrm>
          <a:prstGeom prst="line">
            <a:avLst/>
          </a:prstGeom>
          <a:noFill/>
          <a:ln w="38100">
            <a:solidFill>
              <a:schemeClr val="accent2"/>
            </a:solidFill>
            <a:prstDash val="solid"/>
          </a:ln>
        </p:spPr>
        <p:txBody>
          <a:bodyPr/>
          <a:lstStyle/>
          <a:p>
            <a:endParaRPr lang="en-US"/>
          </a:p>
        </p:txBody>
      </p:sp>
      <p:sp>
        <p:nvSpPr>
          <p:cNvPr id="4" name="Year 1"/>
          <p:cNvSpPr txBox="1"/>
          <p:nvPr/>
        </p:nvSpPr>
        <p:spPr>
          <a:xfrm>
            <a:off x="813816" y="1463040"/>
            <a:ext cx="3337560" cy="502920"/>
          </a:xfrm>
          <a:prstGeom prst="rect">
            <a:avLst/>
          </a:prstGeom>
          <a:noFill/>
          <a:ln/>
        </p:spPr>
        <p:txBody>
          <a:bodyPr wrap="square" lIns="0" tIns="0" rIns="0" bIns="0" rtlCol="0" anchor="t"/>
          <a:lstStyle/>
          <a:p>
            <a:pPr marL="0" indent="0" algn="ctr">
              <a:spcAft>
                <a:spcPts val="600"/>
              </a:spcAft>
              <a:buNone/>
            </a:pPr>
            <a:r>
              <a:rPr lang="en-US" sz="3000" b="1" dirty="0">
                <a:solidFill>
                  <a:schemeClr val="accent2"/>
                </a:solidFill>
              </a:rPr>
              <a:t>2025</a:t>
            </a:r>
            <a:endParaRPr lang="en-US" sz="3000" dirty="0"/>
          </a:p>
        </p:txBody>
      </p:sp>
      <p:sp>
        <p:nvSpPr>
          <p:cNvPr id="5" name="Milestone dot 1"/>
          <p:cNvSpPr/>
          <p:nvPr/>
        </p:nvSpPr>
        <p:spPr>
          <a:xfrm>
            <a:off x="2327148" y="2039112"/>
            <a:ext cx="310896" cy="310896"/>
          </a:xfrm>
          <a:prstGeom prst="ellipse">
            <a:avLst/>
          </a:prstGeom>
          <a:solidFill>
            <a:schemeClr val="accent2"/>
          </a:solidFill>
          <a:ln w="50800">
            <a:solidFill>
              <a:schemeClr val="bg2"/>
            </a:solidFill>
            <a:prstDash val="solid"/>
          </a:ln>
        </p:spPr>
        <p:txBody>
          <a:bodyPr/>
          <a:lstStyle/>
          <a:p>
            <a:endParaRPr lang="en-US"/>
          </a:p>
        </p:txBody>
      </p:sp>
      <p:sp>
        <p:nvSpPr>
          <p:cNvPr id="6" name="Milestone card 1"/>
          <p:cNvSpPr/>
          <p:nvPr/>
        </p:nvSpPr>
        <p:spPr>
          <a:xfrm>
            <a:off x="813816" y="2651760"/>
            <a:ext cx="3337560" cy="2743200"/>
          </a:xfrm>
          <a:prstGeom prst="roundRect">
            <a:avLst>
              <a:gd name="adj" fmla="val 3333"/>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7" name="Date 1"/>
          <p:cNvSpPr txBox="1"/>
          <p:nvPr/>
        </p:nvSpPr>
        <p:spPr>
          <a:xfrm>
            <a:off x="1088136" y="2926080"/>
            <a:ext cx="2788920" cy="457200"/>
          </a:xfrm>
          <a:prstGeom prst="rect">
            <a:avLst/>
          </a:prstGeom>
          <a:noFill/>
          <a:ln/>
        </p:spPr>
        <p:txBody>
          <a:bodyPr wrap="square" lIns="0" tIns="0" rIns="0" bIns="0" rtlCol="0" anchor="t"/>
          <a:lstStyle/>
          <a:p>
            <a:pPr marL="0" indent="0">
              <a:spcAft>
                <a:spcPts val="600"/>
              </a:spcAft>
              <a:buNone/>
            </a:pPr>
            <a:r>
              <a:rPr lang="en-US" sz="2000" b="1" dirty="0">
                <a:solidFill>
                  <a:schemeClr val="tx2"/>
                </a:solidFill>
              </a:rPr>
              <a:t>From 1 January 2025</a:t>
            </a:r>
            <a:endParaRPr lang="en-US" sz="2000" dirty="0"/>
          </a:p>
        </p:txBody>
      </p:sp>
      <p:sp>
        <p:nvSpPr>
          <p:cNvPr id="8" name="Milestone text 1"/>
          <p:cNvSpPr txBox="1"/>
          <p:nvPr/>
        </p:nvSpPr>
        <p:spPr>
          <a:xfrm>
            <a:off x="1088136" y="3520440"/>
            <a:ext cx="2788920" cy="1645920"/>
          </a:xfrm>
          <a:prstGeom prst="rect">
            <a:avLst/>
          </a:prstGeom>
          <a:noFill/>
          <a:ln/>
        </p:spPr>
        <p:txBody>
          <a:bodyPr wrap="square" lIns="0" tIns="0" rIns="0" bIns="0" rtlCol="0" anchor="t"/>
          <a:lstStyle/>
          <a:p>
            <a:pPr marL="0" indent="0">
              <a:spcAft>
                <a:spcPts val="600"/>
              </a:spcAft>
              <a:buNone/>
            </a:pPr>
            <a:r>
              <a:rPr lang="en-US" sz="1600" dirty="0">
                <a:solidFill>
                  <a:schemeClr val="tx1"/>
                </a:solidFill>
              </a:rPr>
              <a:t>mandatory electronic invoices for transactions with state and municipal institutions in the cases provided by law (B2G).</a:t>
            </a:r>
            <a:endParaRPr lang="en-US" sz="1600" dirty="0"/>
          </a:p>
        </p:txBody>
      </p:sp>
      <p:sp>
        <p:nvSpPr>
          <p:cNvPr id="9" name="Year 2"/>
          <p:cNvSpPr txBox="1"/>
          <p:nvPr/>
        </p:nvSpPr>
        <p:spPr>
          <a:xfrm>
            <a:off x="4425696" y="1463040"/>
            <a:ext cx="3337560" cy="502920"/>
          </a:xfrm>
          <a:prstGeom prst="rect">
            <a:avLst/>
          </a:prstGeom>
          <a:noFill/>
          <a:ln/>
        </p:spPr>
        <p:txBody>
          <a:bodyPr wrap="square" lIns="0" tIns="0" rIns="0" bIns="0" rtlCol="0" anchor="t"/>
          <a:lstStyle/>
          <a:p>
            <a:pPr marL="0" indent="0" algn="ctr">
              <a:spcAft>
                <a:spcPts val="600"/>
              </a:spcAft>
              <a:buNone/>
            </a:pPr>
            <a:r>
              <a:rPr lang="en-US" sz="3000" b="1" dirty="0">
                <a:solidFill>
                  <a:schemeClr val="accent2"/>
                </a:solidFill>
              </a:rPr>
              <a:t>2026</a:t>
            </a:r>
            <a:endParaRPr lang="en-US" sz="3000" dirty="0"/>
          </a:p>
        </p:txBody>
      </p:sp>
      <p:sp>
        <p:nvSpPr>
          <p:cNvPr id="10" name="Milestone dot 2"/>
          <p:cNvSpPr/>
          <p:nvPr/>
        </p:nvSpPr>
        <p:spPr>
          <a:xfrm>
            <a:off x="5939028" y="2039112"/>
            <a:ext cx="310896" cy="310896"/>
          </a:xfrm>
          <a:prstGeom prst="ellipse">
            <a:avLst/>
          </a:prstGeom>
          <a:solidFill>
            <a:schemeClr val="accent2"/>
          </a:solidFill>
          <a:ln w="50800">
            <a:solidFill>
              <a:schemeClr val="bg2"/>
            </a:solidFill>
            <a:prstDash val="solid"/>
          </a:ln>
        </p:spPr>
        <p:txBody>
          <a:bodyPr/>
          <a:lstStyle/>
          <a:p>
            <a:endParaRPr lang="en-US"/>
          </a:p>
        </p:txBody>
      </p:sp>
      <p:sp>
        <p:nvSpPr>
          <p:cNvPr id="11" name="Milestone card 2"/>
          <p:cNvSpPr/>
          <p:nvPr/>
        </p:nvSpPr>
        <p:spPr>
          <a:xfrm>
            <a:off x="4425696" y="2651760"/>
            <a:ext cx="3337560" cy="2743200"/>
          </a:xfrm>
          <a:prstGeom prst="roundRect">
            <a:avLst>
              <a:gd name="adj" fmla="val 3333"/>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12" name="Date 2"/>
          <p:cNvSpPr txBox="1"/>
          <p:nvPr/>
        </p:nvSpPr>
        <p:spPr>
          <a:xfrm>
            <a:off x="4700016" y="2926080"/>
            <a:ext cx="2788920" cy="457200"/>
          </a:xfrm>
          <a:prstGeom prst="rect">
            <a:avLst/>
          </a:prstGeom>
          <a:noFill/>
          <a:ln/>
        </p:spPr>
        <p:txBody>
          <a:bodyPr wrap="square" lIns="0" tIns="0" rIns="0" bIns="0" rtlCol="0" anchor="t"/>
          <a:lstStyle/>
          <a:p>
            <a:pPr marL="0" indent="0">
              <a:spcAft>
                <a:spcPts val="600"/>
              </a:spcAft>
              <a:buNone/>
            </a:pPr>
            <a:r>
              <a:rPr lang="en-US" sz="2000" b="1" dirty="0">
                <a:solidFill>
                  <a:schemeClr val="tx2"/>
                </a:solidFill>
              </a:rPr>
              <a:t>From 1 January 2026</a:t>
            </a:r>
            <a:endParaRPr lang="en-US" sz="2000" dirty="0"/>
          </a:p>
        </p:txBody>
      </p:sp>
      <p:sp>
        <p:nvSpPr>
          <p:cNvPr id="13" name="Milestone text 2"/>
          <p:cNvSpPr txBox="1"/>
          <p:nvPr/>
        </p:nvSpPr>
        <p:spPr>
          <a:xfrm>
            <a:off x="4700016" y="3520440"/>
            <a:ext cx="2788920" cy="1645920"/>
          </a:xfrm>
          <a:prstGeom prst="rect">
            <a:avLst/>
          </a:prstGeom>
          <a:noFill/>
          <a:ln/>
        </p:spPr>
        <p:txBody>
          <a:bodyPr wrap="square" lIns="0" tIns="0" rIns="0" bIns="0" rtlCol="0" anchor="t"/>
          <a:lstStyle/>
          <a:p>
            <a:pPr marL="0" indent="0">
              <a:spcAft>
                <a:spcPts val="600"/>
              </a:spcAft>
              <a:buNone/>
            </a:pPr>
            <a:r>
              <a:rPr lang="en-US" sz="1600" dirty="0">
                <a:solidFill>
                  <a:schemeClr val="tx1"/>
                </a:solidFill>
              </a:rPr>
              <a:t>mandatory submission of data on the relevant electronic invoices (B2G) to the State Revenue Service of Latvia (VID).</a:t>
            </a:r>
            <a:endParaRPr lang="en-US" sz="1600" dirty="0"/>
          </a:p>
        </p:txBody>
      </p:sp>
      <p:sp>
        <p:nvSpPr>
          <p:cNvPr id="14" name="Year 3"/>
          <p:cNvSpPr txBox="1"/>
          <p:nvPr/>
        </p:nvSpPr>
        <p:spPr>
          <a:xfrm>
            <a:off x="8037576" y="1463040"/>
            <a:ext cx="3337560" cy="502920"/>
          </a:xfrm>
          <a:prstGeom prst="rect">
            <a:avLst/>
          </a:prstGeom>
          <a:noFill/>
          <a:ln/>
        </p:spPr>
        <p:txBody>
          <a:bodyPr wrap="square" lIns="0" tIns="0" rIns="0" bIns="0" rtlCol="0" anchor="t"/>
          <a:lstStyle/>
          <a:p>
            <a:pPr marL="0" indent="0" algn="ctr">
              <a:spcAft>
                <a:spcPts val="600"/>
              </a:spcAft>
              <a:buNone/>
            </a:pPr>
            <a:r>
              <a:rPr lang="en-US" sz="3000" b="1" dirty="0">
                <a:solidFill>
                  <a:schemeClr val="accent2"/>
                </a:solidFill>
              </a:rPr>
              <a:t>2028</a:t>
            </a:r>
            <a:endParaRPr lang="en-US" sz="3000" dirty="0"/>
          </a:p>
        </p:txBody>
      </p:sp>
      <p:sp>
        <p:nvSpPr>
          <p:cNvPr id="15" name="Milestone dot 3"/>
          <p:cNvSpPr/>
          <p:nvPr/>
        </p:nvSpPr>
        <p:spPr>
          <a:xfrm>
            <a:off x="9550908" y="2039112"/>
            <a:ext cx="310896" cy="310896"/>
          </a:xfrm>
          <a:prstGeom prst="ellipse">
            <a:avLst/>
          </a:prstGeom>
          <a:solidFill>
            <a:schemeClr val="accent2"/>
          </a:solidFill>
          <a:ln w="50800">
            <a:solidFill>
              <a:schemeClr val="bg2"/>
            </a:solidFill>
            <a:prstDash val="solid"/>
          </a:ln>
        </p:spPr>
        <p:txBody>
          <a:bodyPr/>
          <a:lstStyle/>
          <a:p>
            <a:endParaRPr lang="en-US"/>
          </a:p>
        </p:txBody>
      </p:sp>
      <p:sp>
        <p:nvSpPr>
          <p:cNvPr id="16" name="Milestone card 3"/>
          <p:cNvSpPr/>
          <p:nvPr/>
        </p:nvSpPr>
        <p:spPr>
          <a:xfrm>
            <a:off x="8037576" y="2651760"/>
            <a:ext cx="3337560" cy="2743200"/>
          </a:xfrm>
          <a:prstGeom prst="roundRect">
            <a:avLst>
              <a:gd name="adj" fmla="val 3333"/>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17" name="Date 3"/>
          <p:cNvSpPr txBox="1"/>
          <p:nvPr/>
        </p:nvSpPr>
        <p:spPr>
          <a:xfrm>
            <a:off x="8311896" y="2926080"/>
            <a:ext cx="2788920" cy="457200"/>
          </a:xfrm>
          <a:prstGeom prst="rect">
            <a:avLst/>
          </a:prstGeom>
          <a:noFill/>
          <a:ln/>
        </p:spPr>
        <p:txBody>
          <a:bodyPr wrap="square" lIns="0" tIns="0" rIns="0" bIns="0" rtlCol="0" anchor="t"/>
          <a:lstStyle/>
          <a:p>
            <a:pPr marL="0" indent="0">
              <a:spcAft>
                <a:spcPts val="600"/>
              </a:spcAft>
              <a:buNone/>
            </a:pPr>
            <a:r>
              <a:rPr lang="en-US" sz="2000" b="1" dirty="0">
                <a:solidFill>
                  <a:schemeClr val="tx2"/>
                </a:solidFill>
              </a:rPr>
              <a:t>From 1 January 2028</a:t>
            </a:r>
            <a:endParaRPr lang="en-US" sz="2000" dirty="0"/>
          </a:p>
        </p:txBody>
      </p:sp>
      <p:sp>
        <p:nvSpPr>
          <p:cNvPr id="18" name="Milestone text 3"/>
          <p:cNvSpPr txBox="1"/>
          <p:nvPr/>
        </p:nvSpPr>
        <p:spPr>
          <a:xfrm>
            <a:off x="8311896" y="3520440"/>
            <a:ext cx="2788920" cy="1645920"/>
          </a:xfrm>
          <a:prstGeom prst="rect">
            <a:avLst/>
          </a:prstGeom>
          <a:noFill/>
          <a:ln/>
        </p:spPr>
        <p:txBody>
          <a:bodyPr wrap="square" lIns="0" tIns="0" rIns="0" bIns="0" rtlCol="0" anchor="t"/>
          <a:lstStyle/>
          <a:p>
            <a:pPr marL="0" indent="0">
              <a:spcAft>
                <a:spcPts val="600"/>
              </a:spcAft>
              <a:buNone/>
            </a:pPr>
            <a:r>
              <a:rPr lang="en-US" sz="1600" dirty="0">
                <a:solidFill>
                  <a:schemeClr val="tx1"/>
                </a:solidFill>
              </a:rPr>
              <a:t>mandatory electronic invoices between Latvian companies (B2B).</a:t>
            </a:r>
            <a:endParaRPr lang="en-US" sz="16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813816" y="777240"/>
            <a:ext cx="10561320" cy="594360"/>
          </a:xfrm>
          <a:prstGeom prst="rect">
            <a:avLst/>
          </a:prstGeom>
          <a:noFill/>
          <a:ln/>
        </p:spPr>
        <p:txBody>
          <a:bodyPr wrap="square" lIns="0" tIns="0" rIns="0" bIns="0" rtlCol="0" anchor="t"/>
          <a:lstStyle/>
          <a:p>
            <a:pPr marL="0" indent="0" algn="l">
              <a:buNone/>
            </a:pPr>
            <a:r>
              <a:rPr lang="en-US" sz="3600" b="1" dirty="0">
                <a:solidFill>
                  <a:schemeClr val="tx2"/>
                </a:solidFill>
              </a:rPr>
              <a:t>How to set up E-rēķini via Docura</a:t>
            </a:r>
            <a:endParaRPr lang="en-US" sz="3600" dirty="0"/>
          </a:p>
        </p:txBody>
      </p:sp>
      <p:sp>
        <p:nvSpPr>
          <p:cNvPr id="3" name="Intro"/>
          <p:cNvSpPr txBox="1"/>
          <p:nvPr/>
        </p:nvSpPr>
        <p:spPr>
          <a:xfrm>
            <a:off x="813816" y="1463040"/>
            <a:ext cx="10561320" cy="365760"/>
          </a:xfrm>
          <a:prstGeom prst="rect">
            <a:avLst/>
          </a:prstGeom>
          <a:noFill/>
          <a:ln/>
        </p:spPr>
        <p:txBody>
          <a:bodyPr wrap="square" lIns="0" tIns="0" rIns="0" bIns="0" rtlCol="0" anchor="t"/>
          <a:lstStyle/>
          <a:p>
            <a:pPr marL="0" indent="0">
              <a:spcAft>
                <a:spcPts val="600"/>
              </a:spcAft>
              <a:buNone/>
            </a:pPr>
            <a:r>
              <a:rPr lang="en-US" sz="1800" dirty="0">
                <a:solidFill>
                  <a:schemeClr val="tx1"/>
                </a:solidFill>
              </a:rPr>
              <a:t>Follow these six simple steps:</a:t>
            </a:r>
            <a:endParaRPr lang="en-US" sz="1800" dirty="0"/>
          </a:p>
        </p:txBody>
      </p:sp>
      <p:sp>
        <p:nvSpPr>
          <p:cNvPr id="4" name="Step card 1"/>
          <p:cNvSpPr/>
          <p:nvPr/>
        </p:nvSpPr>
        <p:spPr>
          <a:xfrm>
            <a:off x="813816" y="2148840"/>
            <a:ext cx="1569720" cy="292608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5" name="Step badge 1"/>
          <p:cNvSpPr/>
          <p:nvPr/>
        </p:nvSpPr>
        <p:spPr>
          <a:xfrm>
            <a:off x="996696" y="2423160"/>
            <a:ext cx="640080" cy="640080"/>
          </a:xfrm>
          <a:prstGeom prst="ellipse">
            <a:avLst/>
          </a:prstGeom>
          <a:solidFill>
            <a:schemeClr val="accent1"/>
          </a:solidFill>
          <a:ln w="12700">
            <a:solidFill>
              <a:schemeClr val="accent1"/>
            </a:solidFill>
            <a:prstDash val="solid"/>
          </a:ln>
        </p:spPr>
        <p:txBody>
          <a:bodyPr/>
          <a:lstStyle/>
          <a:p>
            <a:endParaRPr lang="en-US"/>
          </a:p>
        </p:txBody>
      </p:sp>
      <p:sp>
        <p:nvSpPr>
          <p:cNvPr id="6" name="Step badge 1 number"/>
          <p:cNvSpPr txBox="1"/>
          <p:nvPr/>
        </p:nvSpPr>
        <p:spPr>
          <a:xfrm>
            <a:off x="996696" y="242316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rPr>
              <a:t>01</a:t>
            </a:r>
            <a:endParaRPr lang="en-US" sz="1800" dirty="0"/>
          </a:p>
        </p:txBody>
      </p:sp>
      <p:sp>
        <p:nvSpPr>
          <p:cNvPr id="7" name="Step title 1"/>
          <p:cNvSpPr txBox="1"/>
          <p:nvPr/>
        </p:nvSpPr>
        <p:spPr>
          <a:xfrm>
            <a:off x="996696" y="3291840"/>
            <a:ext cx="1203960" cy="1554480"/>
          </a:xfrm>
          <a:prstGeom prst="rect">
            <a:avLst/>
          </a:prstGeom>
          <a:noFill/>
          <a:ln/>
        </p:spPr>
        <p:txBody>
          <a:bodyPr wrap="square" lIns="0" tIns="0" rIns="0" bIns="0" rtlCol="0" anchor="t"/>
          <a:lstStyle/>
          <a:p>
            <a:pPr marL="0" indent="0">
              <a:spcAft>
                <a:spcPts val="600"/>
              </a:spcAft>
              <a:buNone/>
            </a:pPr>
            <a:r>
              <a:rPr lang="en-US" sz="1500" b="1" dirty="0">
                <a:solidFill>
                  <a:schemeClr val="tx2"/>
                </a:solidFill>
              </a:rPr>
              <a:t>Sign a service agreement with Docura</a:t>
            </a:r>
            <a:endParaRPr lang="en-US" sz="1500" dirty="0"/>
          </a:p>
        </p:txBody>
      </p:sp>
      <p:sp>
        <p:nvSpPr>
          <p:cNvPr id="8" name="Arrow 1"/>
          <p:cNvSpPr/>
          <p:nvPr/>
        </p:nvSpPr>
        <p:spPr>
          <a:xfrm>
            <a:off x="2429256" y="352044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9" name="Step card 2"/>
          <p:cNvSpPr/>
          <p:nvPr/>
        </p:nvSpPr>
        <p:spPr>
          <a:xfrm>
            <a:off x="2612136" y="2148840"/>
            <a:ext cx="1569720" cy="292608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10" name="Step badge 2"/>
          <p:cNvSpPr/>
          <p:nvPr/>
        </p:nvSpPr>
        <p:spPr>
          <a:xfrm>
            <a:off x="2795016" y="2423160"/>
            <a:ext cx="640080" cy="640080"/>
          </a:xfrm>
          <a:prstGeom prst="ellipse">
            <a:avLst/>
          </a:prstGeom>
          <a:solidFill>
            <a:schemeClr val="accent1"/>
          </a:solidFill>
          <a:ln w="12700">
            <a:solidFill>
              <a:schemeClr val="accent1"/>
            </a:solidFill>
            <a:prstDash val="solid"/>
          </a:ln>
        </p:spPr>
        <p:txBody>
          <a:bodyPr/>
          <a:lstStyle/>
          <a:p>
            <a:endParaRPr lang="en-US"/>
          </a:p>
        </p:txBody>
      </p:sp>
      <p:sp>
        <p:nvSpPr>
          <p:cNvPr id="11" name="Step badge 2 number"/>
          <p:cNvSpPr txBox="1"/>
          <p:nvPr/>
        </p:nvSpPr>
        <p:spPr>
          <a:xfrm>
            <a:off x="2795016" y="242316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rPr>
              <a:t>02</a:t>
            </a:r>
            <a:endParaRPr lang="en-US" sz="1800" dirty="0"/>
          </a:p>
        </p:txBody>
      </p:sp>
      <p:sp>
        <p:nvSpPr>
          <p:cNvPr id="12" name="Step title 2"/>
          <p:cNvSpPr txBox="1"/>
          <p:nvPr/>
        </p:nvSpPr>
        <p:spPr>
          <a:xfrm>
            <a:off x="2795016" y="3291840"/>
            <a:ext cx="1203960" cy="1554480"/>
          </a:xfrm>
          <a:prstGeom prst="rect">
            <a:avLst/>
          </a:prstGeom>
          <a:noFill/>
          <a:ln/>
        </p:spPr>
        <p:txBody>
          <a:bodyPr wrap="square" lIns="0" tIns="0" rIns="0" bIns="0" rtlCol="0" anchor="t"/>
          <a:lstStyle/>
          <a:p>
            <a:pPr marL="0" indent="0">
              <a:spcAft>
                <a:spcPts val="600"/>
              </a:spcAft>
              <a:buNone/>
            </a:pPr>
            <a:r>
              <a:rPr lang="en-US" sz="1500" b="1" dirty="0">
                <a:solidFill>
                  <a:schemeClr val="tx2"/>
                </a:solidFill>
              </a:rPr>
              <a:t>Activate your company’s e‑adrese</a:t>
            </a:r>
            <a:endParaRPr lang="en-US" sz="1500" dirty="0"/>
          </a:p>
        </p:txBody>
      </p:sp>
      <p:sp>
        <p:nvSpPr>
          <p:cNvPr id="13" name="Arrow 2"/>
          <p:cNvSpPr/>
          <p:nvPr/>
        </p:nvSpPr>
        <p:spPr>
          <a:xfrm>
            <a:off x="4227576" y="352044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14" name="Step card 3"/>
          <p:cNvSpPr/>
          <p:nvPr/>
        </p:nvSpPr>
        <p:spPr>
          <a:xfrm>
            <a:off x="4410456" y="2148840"/>
            <a:ext cx="1569720" cy="292608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15" name="Step badge 3"/>
          <p:cNvSpPr/>
          <p:nvPr/>
        </p:nvSpPr>
        <p:spPr>
          <a:xfrm>
            <a:off x="4593336" y="2423160"/>
            <a:ext cx="640080" cy="640080"/>
          </a:xfrm>
          <a:prstGeom prst="ellipse">
            <a:avLst/>
          </a:prstGeom>
          <a:solidFill>
            <a:schemeClr val="accent1"/>
          </a:solidFill>
          <a:ln w="12700">
            <a:solidFill>
              <a:schemeClr val="accent1"/>
            </a:solidFill>
            <a:prstDash val="solid"/>
          </a:ln>
        </p:spPr>
        <p:txBody>
          <a:bodyPr/>
          <a:lstStyle/>
          <a:p>
            <a:endParaRPr lang="en-US"/>
          </a:p>
        </p:txBody>
      </p:sp>
      <p:sp>
        <p:nvSpPr>
          <p:cNvPr id="16" name="Step badge 3 number"/>
          <p:cNvSpPr txBox="1"/>
          <p:nvPr/>
        </p:nvSpPr>
        <p:spPr>
          <a:xfrm>
            <a:off x="4593336" y="242316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rPr>
              <a:t>03</a:t>
            </a:r>
            <a:endParaRPr lang="en-US" sz="1800" dirty="0"/>
          </a:p>
        </p:txBody>
      </p:sp>
      <p:sp>
        <p:nvSpPr>
          <p:cNvPr id="17" name="Step title 3"/>
          <p:cNvSpPr txBox="1"/>
          <p:nvPr/>
        </p:nvSpPr>
        <p:spPr>
          <a:xfrm>
            <a:off x="4593336" y="3291840"/>
            <a:ext cx="1203960" cy="1554480"/>
          </a:xfrm>
          <a:prstGeom prst="rect">
            <a:avLst/>
          </a:prstGeom>
          <a:noFill/>
          <a:ln/>
        </p:spPr>
        <p:txBody>
          <a:bodyPr wrap="square" lIns="0" tIns="0" rIns="0" bIns="0" rtlCol="0" anchor="t"/>
          <a:lstStyle/>
          <a:p>
            <a:pPr marL="0" indent="0">
              <a:spcAft>
                <a:spcPts val="600"/>
              </a:spcAft>
              <a:buNone/>
            </a:pPr>
            <a:r>
              <a:rPr lang="en-US" sz="1500" b="1" dirty="0">
                <a:solidFill>
                  <a:schemeClr val="tx2"/>
                </a:solidFill>
              </a:rPr>
              <a:t>Complete the application on the VDAA portal</a:t>
            </a:r>
            <a:endParaRPr lang="en-US" sz="1500" dirty="0"/>
          </a:p>
        </p:txBody>
      </p:sp>
      <p:sp>
        <p:nvSpPr>
          <p:cNvPr id="18" name="Arrow 3"/>
          <p:cNvSpPr/>
          <p:nvPr/>
        </p:nvSpPr>
        <p:spPr>
          <a:xfrm>
            <a:off x="6025896" y="352044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19" name="Step card 4"/>
          <p:cNvSpPr/>
          <p:nvPr/>
        </p:nvSpPr>
        <p:spPr>
          <a:xfrm>
            <a:off x="6208776" y="2148840"/>
            <a:ext cx="1569720" cy="292608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20" name="Step badge 4"/>
          <p:cNvSpPr/>
          <p:nvPr/>
        </p:nvSpPr>
        <p:spPr>
          <a:xfrm>
            <a:off x="6391656" y="2423160"/>
            <a:ext cx="640080" cy="640080"/>
          </a:xfrm>
          <a:prstGeom prst="ellipse">
            <a:avLst/>
          </a:prstGeom>
          <a:solidFill>
            <a:schemeClr val="accent1"/>
          </a:solidFill>
          <a:ln w="12700">
            <a:solidFill>
              <a:schemeClr val="accent1"/>
            </a:solidFill>
            <a:prstDash val="solid"/>
          </a:ln>
        </p:spPr>
        <p:txBody>
          <a:bodyPr/>
          <a:lstStyle/>
          <a:p>
            <a:endParaRPr lang="en-US"/>
          </a:p>
        </p:txBody>
      </p:sp>
      <p:sp>
        <p:nvSpPr>
          <p:cNvPr id="21" name="Step badge 4 number"/>
          <p:cNvSpPr txBox="1"/>
          <p:nvPr/>
        </p:nvSpPr>
        <p:spPr>
          <a:xfrm>
            <a:off x="6391656" y="242316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rPr>
              <a:t>04</a:t>
            </a:r>
            <a:endParaRPr lang="en-US" sz="1800" dirty="0"/>
          </a:p>
        </p:txBody>
      </p:sp>
      <p:sp>
        <p:nvSpPr>
          <p:cNvPr id="22" name="Step title 4"/>
          <p:cNvSpPr txBox="1"/>
          <p:nvPr/>
        </p:nvSpPr>
        <p:spPr>
          <a:xfrm>
            <a:off x="6391656" y="3291840"/>
            <a:ext cx="1203960" cy="1554480"/>
          </a:xfrm>
          <a:prstGeom prst="rect">
            <a:avLst/>
          </a:prstGeom>
          <a:noFill/>
          <a:ln/>
        </p:spPr>
        <p:txBody>
          <a:bodyPr wrap="square" lIns="0" tIns="0" rIns="0" bIns="0" rtlCol="0" anchor="t"/>
          <a:lstStyle/>
          <a:p>
            <a:pPr marL="0" indent="0">
              <a:spcAft>
                <a:spcPts val="600"/>
              </a:spcAft>
              <a:buNone/>
            </a:pPr>
            <a:r>
              <a:rPr lang="en-US" sz="1500" b="1" dirty="0">
                <a:solidFill>
                  <a:schemeClr val="tx2"/>
                </a:solidFill>
              </a:rPr>
              <a:t>ERP settings (with or without integration)</a:t>
            </a:r>
            <a:endParaRPr lang="en-US" sz="1500" dirty="0"/>
          </a:p>
        </p:txBody>
      </p:sp>
      <p:sp>
        <p:nvSpPr>
          <p:cNvPr id="23" name="Arrow 4"/>
          <p:cNvSpPr/>
          <p:nvPr/>
        </p:nvSpPr>
        <p:spPr>
          <a:xfrm>
            <a:off x="7824216" y="352044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33" name="Arrow 5"/>
          <p:cNvSpPr/>
          <p:nvPr/>
        </p:nvSpPr>
        <p:spPr>
          <a:xfrm>
            <a:off x="9622536" y="352044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24" name="Step card 5"/>
          <p:cNvSpPr/>
          <p:nvPr/>
        </p:nvSpPr>
        <p:spPr>
          <a:xfrm>
            <a:off x="8007096" y="2148840"/>
            <a:ext cx="1569720" cy="292608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29" name="Step card 6"/>
          <p:cNvSpPr/>
          <p:nvPr/>
        </p:nvSpPr>
        <p:spPr>
          <a:xfrm>
            <a:off x="9805416" y="2148840"/>
            <a:ext cx="1569720" cy="292608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25" name="Step badge 5"/>
          <p:cNvSpPr/>
          <p:nvPr/>
        </p:nvSpPr>
        <p:spPr>
          <a:xfrm>
            <a:off x="8189976" y="2423160"/>
            <a:ext cx="640080" cy="640080"/>
          </a:xfrm>
          <a:prstGeom prst="ellipse">
            <a:avLst/>
          </a:prstGeom>
          <a:solidFill>
            <a:schemeClr val="accent1"/>
          </a:solidFill>
          <a:ln w="12700">
            <a:solidFill>
              <a:schemeClr val="accent1"/>
            </a:solidFill>
            <a:prstDash val="solid"/>
          </a:ln>
        </p:spPr>
        <p:txBody>
          <a:bodyPr/>
          <a:lstStyle/>
          <a:p>
            <a:endParaRPr lang="en-US"/>
          </a:p>
        </p:txBody>
      </p:sp>
      <p:sp>
        <p:nvSpPr>
          <p:cNvPr id="30" name="Step badge 6"/>
          <p:cNvSpPr/>
          <p:nvPr/>
        </p:nvSpPr>
        <p:spPr>
          <a:xfrm>
            <a:off x="9988296" y="2423160"/>
            <a:ext cx="640080" cy="640080"/>
          </a:xfrm>
          <a:prstGeom prst="ellipse">
            <a:avLst/>
          </a:prstGeom>
          <a:solidFill>
            <a:schemeClr val="accent1"/>
          </a:solidFill>
          <a:ln w="12700">
            <a:solidFill>
              <a:schemeClr val="accent1"/>
            </a:solidFill>
            <a:prstDash val="solid"/>
          </a:ln>
        </p:spPr>
        <p:txBody>
          <a:bodyPr/>
          <a:lstStyle/>
          <a:p>
            <a:endParaRPr lang="en-US"/>
          </a:p>
        </p:txBody>
      </p:sp>
      <p:sp>
        <p:nvSpPr>
          <p:cNvPr id="26" name="Step badge 5 number"/>
          <p:cNvSpPr txBox="1"/>
          <p:nvPr/>
        </p:nvSpPr>
        <p:spPr>
          <a:xfrm>
            <a:off x="8189976" y="242316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rPr>
              <a:t>05</a:t>
            </a:r>
            <a:endParaRPr lang="en-US" sz="1800" dirty="0"/>
          </a:p>
        </p:txBody>
      </p:sp>
      <p:sp>
        <p:nvSpPr>
          <p:cNvPr id="31" name="Step badge 6 number"/>
          <p:cNvSpPr txBox="1"/>
          <p:nvPr/>
        </p:nvSpPr>
        <p:spPr>
          <a:xfrm>
            <a:off x="9988296" y="2423160"/>
            <a:ext cx="640080" cy="640080"/>
          </a:xfrm>
          <a:prstGeom prst="rect">
            <a:avLst/>
          </a:prstGeom>
          <a:noFill/>
          <a:ln/>
        </p:spPr>
        <p:txBody>
          <a:bodyPr wrap="square" lIns="0" tIns="0" rIns="0" bIns="0" rtlCol="0" anchor="ctr"/>
          <a:lstStyle/>
          <a:p>
            <a:pPr marL="0" indent="0" algn="ctr">
              <a:buNone/>
            </a:pPr>
            <a:r>
              <a:rPr lang="en-US" sz="1800" b="1" dirty="0">
                <a:solidFill>
                  <a:schemeClr val="bg1"/>
                </a:solidFill>
              </a:rPr>
              <a:t>06</a:t>
            </a:r>
            <a:endParaRPr lang="en-US" sz="1800" dirty="0"/>
          </a:p>
        </p:txBody>
      </p:sp>
      <p:sp>
        <p:nvSpPr>
          <p:cNvPr id="27" name="Step title 5"/>
          <p:cNvSpPr txBox="1"/>
          <p:nvPr/>
        </p:nvSpPr>
        <p:spPr>
          <a:xfrm>
            <a:off x="8189976" y="3291840"/>
            <a:ext cx="1203960" cy="1554480"/>
          </a:xfrm>
          <a:prstGeom prst="rect">
            <a:avLst/>
          </a:prstGeom>
          <a:noFill/>
          <a:ln/>
        </p:spPr>
        <p:txBody>
          <a:bodyPr wrap="square" lIns="0" tIns="0" rIns="0" bIns="0" rtlCol="0" anchor="t"/>
          <a:lstStyle/>
          <a:p>
            <a:pPr marL="0" indent="0">
              <a:spcAft>
                <a:spcPts val="600"/>
              </a:spcAft>
              <a:buNone/>
            </a:pPr>
            <a:r>
              <a:rPr lang="en-US" sz="1500" b="1" dirty="0">
                <a:solidFill>
                  <a:schemeClr val="tx2"/>
                </a:solidFill>
              </a:rPr>
              <a:t>Testing</a:t>
            </a:r>
            <a:endParaRPr lang="en-US" sz="1500" dirty="0"/>
          </a:p>
        </p:txBody>
      </p:sp>
      <p:sp>
        <p:nvSpPr>
          <p:cNvPr id="32" name="Step title 6"/>
          <p:cNvSpPr txBox="1"/>
          <p:nvPr/>
        </p:nvSpPr>
        <p:spPr>
          <a:xfrm>
            <a:off x="9988296" y="3291840"/>
            <a:ext cx="1203960" cy="1554480"/>
          </a:xfrm>
          <a:prstGeom prst="rect">
            <a:avLst/>
          </a:prstGeom>
          <a:noFill/>
          <a:ln/>
        </p:spPr>
        <p:txBody>
          <a:bodyPr wrap="square" lIns="0" tIns="0" rIns="0" bIns="0" rtlCol="0" anchor="t"/>
          <a:lstStyle/>
          <a:p>
            <a:pPr marL="0" indent="0">
              <a:spcAft>
                <a:spcPts val="600"/>
              </a:spcAft>
              <a:buNone/>
            </a:pPr>
            <a:r>
              <a:rPr lang="en-US" sz="1500" b="1" dirty="0">
                <a:solidFill>
                  <a:schemeClr val="tx2"/>
                </a:solidFill>
              </a:rPr>
              <a:t>Go Live and monitoring</a:t>
            </a:r>
            <a:endParaRPr lang="en-US" sz="1500" dirty="0"/>
          </a:p>
        </p:txBody>
      </p:sp>
      <p:sp>
        <p:nvSpPr>
          <p:cNvPr id="28"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tep 1 pill"/>
          <p:cNvSpPr/>
          <p:nvPr/>
        </p:nvSpPr>
        <p:spPr>
          <a:xfrm>
            <a:off x="813816" y="804672"/>
            <a:ext cx="1600200" cy="56692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3" name="Step 1 pill text"/>
          <p:cNvSpPr txBox="1"/>
          <p:nvPr/>
        </p:nvSpPr>
        <p:spPr>
          <a:xfrm>
            <a:off x="813816" y="804672"/>
            <a:ext cx="1600200" cy="566928"/>
          </a:xfrm>
          <a:prstGeom prst="rect">
            <a:avLst/>
          </a:prstGeom>
          <a:noFill/>
          <a:ln/>
        </p:spPr>
        <p:txBody>
          <a:bodyPr wrap="square" lIns="0" tIns="0" rIns="0" bIns="0" rtlCol="0" anchor="ctr"/>
          <a:lstStyle/>
          <a:p>
            <a:pPr marL="0" indent="0" algn="ctr">
              <a:buNone/>
            </a:pPr>
            <a:r>
              <a:rPr lang="en-US" sz="2400" b="1" dirty="0">
                <a:solidFill>
                  <a:schemeClr val="bg1"/>
                </a:solidFill>
              </a:rPr>
              <a:t>Step 1</a:t>
            </a:r>
            <a:endParaRPr lang="en-US" sz="2400" dirty="0"/>
          </a:p>
        </p:txBody>
      </p:sp>
      <p:sp>
        <p:nvSpPr>
          <p:cNvPr id="4" name="Step 1 title"/>
          <p:cNvSpPr txBox="1"/>
          <p:nvPr/>
        </p:nvSpPr>
        <p:spPr>
          <a:xfrm>
            <a:off x="2642616" y="758952"/>
            <a:ext cx="8732520" cy="658368"/>
          </a:xfrm>
          <a:prstGeom prst="rect">
            <a:avLst/>
          </a:prstGeom>
          <a:noFill/>
          <a:ln/>
        </p:spPr>
        <p:txBody>
          <a:bodyPr wrap="square" lIns="0" tIns="0" rIns="0" bIns="0" rtlCol="0" anchor="ctr"/>
          <a:lstStyle/>
          <a:p>
            <a:pPr marL="0" indent="0">
              <a:buNone/>
            </a:pPr>
            <a:r>
              <a:rPr lang="en-US" sz="3000" b="1" dirty="0">
                <a:solidFill>
                  <a:schemeClr val="tx2"/>
                </a:solidFill>
              </a:rPr>
              <a:t>Sign a service agreement with Docura</a:t>
            </a:r>
            <a:endParaRPr lang="en-US" sz="30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tep 2 pill"/>
          <p:cNvSpPr/>
          <p:nvPr/>
        </p:nvSpPr>
        <p:spPr>
          <a:xfrm>
            <a:off x="813816" y="804672"/>
            <a:ext cx="1600200" cy="56692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3" name="Step 2 pill text"/>
          <p:cNvSpPr txBox="1"/>
          <p:nvPr/>
        </p:nvSpPr>
        <p:spPr>
          <a:xfrm>
            <a:off x="813816" y="804672"/>
            <a:ext cx="1600200" cy="566928"/>
          </a:xfrm>
          <a:prstGeom prst="rect">
            <a:avLst/>
          </a:prstGeom>
          <a:noFill/>
          <a:ln/>
        </p:spPr>
        <p:txBody>
          <a:bodyPr wrap="square" lIns="0" tIns="0" rIns="0" bIns="0" rtlCol="0" anchor="ctr"/>
          <a:lstStyle/>
          <a:p>
            <a:pPr marL="0" indent="0" algn="ctr">
              <a:buNone/>
            </a:pPr>
            <a:r>
              <a:rPr lang="en-US" sz="2400" b="1" dirty="0">
                <a:solidFill>
                  <a:schemeClr val="bg1"/>
                </a:solidFill>
              </a:rPr>
              <a:t>Step 2</a:t>
            </a:r>
            <a:endParaRPr lang="en-US" sz="2400" dirty="0"/>
          </a:p>
        </p:txBody>
      </p:sp>
      <p:sp>
        <p:nvSpPr>
          <p:cNvPr id="4" name="Step 2 title"/>
          <p:cNvSpPr txBox="1"/>
          <p:nvPr/>
        </p:nvSpPr>
        <p:spPr>
          <a:xfrm>
            <a:off x="2642616" y="758952"/>
            <a:ext cx="8732520" cy="658368"/>
          </a:xfrm>
          <a:prstGeom prst="rect">
            <a:avLst/>
          </a:prstGeom>
          <a:noFill/>
          <a:ln/>
        </p:spPr>
        <p:txBody>
          <a:bodyPr wrap="square" lIns="0" tIns="0" rIns="0" bIns="0" rtlCol="0" anchor="ctr"/>
          <a:lstStyle/>
          <a:p>
            <a:pPr marL="0" indent="0">
              <a:buNone/>
            </a:pPr>
            <a:r>
              <a:rPr lang="en-US" sz="3000" b="1" dirty="0">
                <a:solidFill>
                  <a:schemeClr val="tx2"/>
                </a:solidFill>
              </a:rPr>
              <a:t>Activate your company’s e-</a:t>
            </a:r>
            <a:r>
              <a:rPr lang="en-US" sz="3000" b="1" dirty="0" err="1">
                <a:solidFill>
                  <a:schemeClr val="tx2"/>
                </a:solidFill>
              </a:rPr>
              <a:t>adrese</a:t>
            </a:r>
            <a:endParaRPr lang="en-US" sz="3000" dirty="0"/>
          </a:p>
        </p:txBody>
      </p:sp>
      <p:sp>
        <p:nvSpPr>
          <p:cNvPr id="5" name="Step 2 card"/>
          <p:cNvSpPr/>
          <p:nvPr/>
        </p:nvSpPr>
        <p:spPr>
          <a:xfrm>
            <a:off x="813816" y="1600200"/>
            <a:ext cx="10561320" cy="2377440"/>
          </a:xfrm>
          <a:prstGeom prst="roundRect">
            <a:avLst>
              <a:gd name="adj" fmla="val 3846"/>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6" name="Step 2 text"/>
          <p:cNvSpPr txBox="1"/>
          <p:nvPr/>
        </p:nvSpPr>
        <p:spPr>
          <a:xfrm>
            <a:off x="1271016" y="1965960"/>
            <a:ext cx="9646920" cy="1737360"/>
          </a:xfrm>
          <a:prstGeom prst="rect">
            <a:avLst/>
          </a:prstGeom>
          <a:noFill/>
          <a:ln/>
        </p:spPr>
        <p:txBody>
          <a:bodyPr wrap="square" lIns="0" tIns="0" rIns="0" bIns="0" rtlCol="0" anchor="t"/>
          <a:lstStyle/>
          <a:p>
            <a:pPr marL="0" indent="0">
              <a:spcAft>
                <a:spcPts val="600"/>
              </a:spcAft>
              <a:buNone/>
            </a:pPr>
            <a:r>
              <a:rPr lang="en-US" sz="2000" dirty="0">
                <a:solidFill>
                  <a:schemeClr val="tx1"/>
                </a:solidFill>
              </a:rPr>
              <a:t>An authorized representative of the company must log in to the government portal </a:t>
            </a:r>
            <a:r>
              <a:rPr lang="en-US" sz="2000" u="sng" dirty="0">
                <a:solidFill>
                  <a:srgbClr val="1160F0"/>
                </a:solidFill>
                <a:hlinkClick r:id="rId3"/>
              </a:rPr>
              <a:t>https://latvija.gov.lv/Content/eadrese</a:t>
            </a:r>
            <a:r>
              <a:rPr lang="en-US" sz="2000" dirty="0">
                <a:solidFill>
                  <a:schemeClr val="tx1"/>
                </a:solidFill>
              </a:rPr>
              <a:t> and activate the company’s official electronic address (e-adrese) by following the instructions provided on the portal. The address has the following format: </a:t>
            </a:r>
            <a:r>
              <a:rPr lang="en-US" sz="2000" b="1" dirty="0">
                <a:solidFill>
                  <a:schemeClr val="tx1"/>
                </a:solidFill>
              </a:rPr>
              <a:t>EINVOICE@registration_number</a:t>
            </a:r>
            <a:r>
              <a:rPr lang="en-US" sz="2000" dirty="0">
                <a:solidFill>
                  <a:schemeClr val="tx1"/>
                </a:solidFill>
              </a:rPr>
              <a:t>.</a:t>
            </a:r>
            <a:endParaRPr lang="en-US" sz="20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tep 3 pill"/>
          <p:cNvSpPr/>
          <p:nvPr/>
        </p:nvSpPr>
        <p:spPr>
          <a:xfrm>
            <a:off x="813816" y="804672"/>
            <a:ext cx="1600200" cy="56692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3" name="Step 3 pill text"/>
          <p:cNvSpPr txBox="1"/>
          <p:nvPr/>
        </p:nvSpPr>
        <p:spPr>
          <a:xfrm>
            <a:off x="813816" y="804672"/>
            <a:ext cx="1600200" cy="566928"/>
          </a:xfrm>
          <a:prstGeom prst="rect">
            <a:avLst/>
          </a:prstGeom>
          <a:noFill/>
          <a:ln/>
        </p:spPr>
        <p:txBody>
          <a:bodyPr wrap="square" lIns="0" tIns="0" rIns="0" bIns="0" rtlCol="0" anchor="ctr"/>
          <a:lstStyle/>
          <a:p>
            <a:pPr marL="0" indent="0" algn="ctr">
              <a:buNone/>
            </a:pPr>
            <a:r>
              <a:rPr lang="en-US" sz="2400" b="1" dirty="0">
                <a:solidFill>
                  <a:schemeClr val="bg1"/>
                </a:solidFill>
              </a:rPr>
              <a:t>Step 3</a:t>
            </a:r>
            <a:endParaRPr lang="en-US" sz="2400" dirty="0"/>
          </a:p>
        </p:txBody>
      </p:sp>
      <p:sp>
        <p:nvSpPr>
          <p:cNvPr id="4" name="Step 3 title"/>
          <p:cNvSpPr txBox="1"/>
          <p:nvPr/>
        </p:nvSpPr>
        <p:spPr>
          <a:xfrm>
            <a:off x="2642616" y="758952"/>
            <a:ext cx="8732520" cy="658368"/>
          </a:xfrm>
          <a:prstGeom prst="rect">
            <a:avLst/>
          </a:prstGeom>
          <a:noFill/>
          <a:ln/>
        </p:spPr>
        <p:txBody>
          <a:bodyPr wrap="square" lIns="0" tIns="0" rIns="0" bIns="0" rtlCol="0" anchor="ctr"/>
          <a:lstStyle/>
          <a:p>
            <a:pPr marL="0" indent="0">
              <a:buNone/>
            </a:pPr>
            <a:r>
              <a:rPr lang="en-US" sz="3000" b="1" dirty="0">
                <a:solidFill>
                  <a:schemeClr val="tx2"/>
                </a:solidFill>
              </a:rPr>
              <a:t>Complete the application on the VDAA portal</a:t>
            </a:r>
            <a:endParaRPr lang="en-US" sz="3000" dirty="0"/>
          </a:p>
        </p:txBody>
      </p:sp>
      <p:sp>
        <p:nvSpPr>
          <p:cNvPr id="5" name="Step 3 card"/>
          <p:cNvSpPr/>
          <p:nvPr/>
        </p:nvSpPr>
        <p:spPr>
          <a:xfrm>
            <a:off x="813816" y="1463039"/>
            <a:ext cx="6242089" cy="5104015"/>
          </a:xfrm>
          <a:prstGeom prst="roundRect">
            <a:avLst>
              <a:gd name="adj" fmla="val 2041"/>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6" name="Sub-step 3.1"/>
          <p:cNvSpPr/>
          <p:nvPr/>
        </p:nvSpPr>
        <p:spPr>
          <a:xfrm>
            <a:off x="1088136" y="1783080"/>
            <a:ext cx="640080" cy="384048"/>
          </a:xfrm>
          <a:prstGeom prst="roundRect">
            <a:avLst>
              <a:gd name="adj" fmla="val 50000"/>
            </a:avLst>
          </a:prstGeom>
          <a:solidFill>
            <a:schemeClr val="accent2"/>
          </a:solidFill>
          <a:ln w="12700">
            <a:solidFill>
              <a:schemeClr val="accent2"/>
            </a:solidFill>
            <a:prstDash val="solid"/>
          </a:ln>
        </p:spPr>
        <p:txBody>
          <a:bodyPr/>
          <a:lstStyle/>
          <a:p>
            <a:endParaRPr lang="en-US"/>
          </a:p>
        </p:txBody>
      </p:sp>
      <p:sp>
        <p:nvSpPr>
          <p:cNvPr id="7" name="Sub-step 3.1 number"/>
          <p:cNvSpPr txBox="1"/>
          <p:nvPr/>
        </p:nvSpPr>
        <p:spPr>
          <a:xfrm>
            <a:off x="1088136" y="1783080"/>
            <a:ext cx="640080" cy="384048"/>
          </a:xfrm>
          <a:prstGeom prst="rect">
            <a:avLst/>
          </a:prstGeom>
          <a:noFill/>
          <a:ln/>
        </p:spPr>
        <p:txBody>
          <a:bodyPr wrap="square" lIns="0" tIns="0" rIns="0" bIns="0" rtlCol="0" anchor="ctr"/>
          <a:lstStyle/>
          <a:p>
            <a:pPr marL="0" indent="0" algn="ctr">
              <a:buNone/>
            </a:pPr>
            <a:r>
              <a:rPr lang="en-US" sz="1400" b="1" dirty="0">
                <a:solidFill>
                  <a:schemeClr val="bg1"/>
                </a:solidFill>
              </a:rPr>
              <a:t>3.1</a:t>
            </a:r>
            <a:endParaRPr lang="en-US" sz="1400" dirty="0"/>
          </a:p>
        </p:txBody>
      </p:sp>
      <p:sp>
        <p:nvSpPr>
          <p:cNvPr id="8" name="Form download box"/>
          <p:cNvSpPr/>
          <p:nvPr/>
        </p:nvSpPr>
        <p:spPr>
          <a:xfrm>
            <a:off x="1911096" y="1737360"/>
            <a:ext cx="4933049" cy="1005840"/>
          </a:xfrm>
          <a:prstGeom prst="roundRect">
            <a:avLst>
              <a:gd name="adj" fmla="val 7273"/>
            </a:avLst>
          </a:prstGeom>
          <a:solidFill>
            <a:schemeClr val="accent2"/>
          </a:solidFill>
          <a:ln w="12700">
            <a:solidFill>
              <a:schemeClr val="accent2"/>
            </a:solidFill>
            <a:prstDash val="solid"/>
          </a:ln>
        </p:spPr>
        <p:txBody>
          <a:bodyPr/>
          <a:lstStyle/>
          <a:p>
            <a:endParaRPr lang="en-US"/>
          </a:p>
        </p:txBody>
      </p:sp>
      <p:sp>
        <p:nvSpPr>
          <p:cNvPr id="9" name="Form download text"/>
          <p:cNvSpPr txBox="1"/>
          <p:nvPr/>
        </p:nvSpPr>
        <p:spPr>
          <a:xfrm>
            <a:off x="2093976" y="1764792"/>
            <a:ext cx="4750169" cy="950976"/>
          </a:xfrm>
          <a:prstGeom prst="rect">
            <a:avLst/>
          </a:prstGeom>
          <a:noFill/>
          <a:ln/>
        </p:spPr>
        <p:txBody>
          <a:bodyPr wrap="square" lIns="0" tIns="0" rIns="0" bIns="0" rtlCol="0" anchor="ctr"/>
          <a:lstStyle/>
          <a:p>
            <a:pPr marL="0" indent="0">
              <a:spcAft>
                <a:spcPts val="400"/>
              </a:spcAft>
              <a:buNone/>
            </a:pPr>
            <a:r>
              <a:rPr lang="en-US" sz="1300" b="1" dirty="0">
                <a:solidFill>
                  <a:schemeClr val="bg1"/>
                </a:solidFill>
              </a:rPr>
              <a:t>The form from the website needs to be completed. Download the form at:</a:t>
            </a:r>
            <a:endParaRPr lang="en-US" sz="1500" dirty="0"/>
          </a:p>
          <a:p>
            <a:pPr marL="0" indent="0">
              <a:spcAft>
                <a:spcPts val="400"/>
              </a:spcAft>
              <a:buNone/>
            </a:pPr>
            <a:r>
              <a:rPr lang="en-US" sz="1050" u="sng" dirty="0">
                <a:solidFill>
                  <a:schemeClr val="bg1"/>
                </a:solidFill>
                <a:hlinkClick r:id="rId3">
                  <a:extLst>
                    <a:ext uri="{A12FA001-AC4F-418D-AE19-62706E023703}">
                      <ahyp:hlinkClr xmlns:ahyp="http://schemas.microsoft.com/office/drawing/2018/hyperlinkcolor" val="tx"/>
                    </a:ext>
                  </a:extLst>
                </a:hlinkClick>
              </a:rPr>
              <a:t>https://viss.gov.lv/-/media/Files/VRAA/Dokumentacija/Vadlinijas/e-adrese/Dokumentacija_iestadem/eAdresetiesibuveidlapa2024papildpie.ashx</a:t>
            </a:r>
            <a:endParaRPr lang="en-US" sz="1500" dirty="0"/>
          </a:p>
        </p:txBody>
      </p:sp>
      <p:sp>
        <p:nvSpPr>
          <p:cNvPr id="10" name="Sub-step 3.2"/>
          <p:cNvSpPr/>
          <p:nvPr/>
        </p:nvSpPr>
        <p:spPr>
          <a:xfrm>
            <a:off x="1088136" y="3017520"/>
            <a:ext cx="640080" cy="384048"/>
          </a:xfrm>
          <a:prstGeom prst="roundRect">
            <a:avLst>
              <a:gd name="adj" fmla="val 50000"/>
            </a:avLst>
          </a:prstGeom>
          <a:solidFill>
            <a:schemeClr val="accent2"/>
          </a:solidFill>
          <a:ln w="12700">
            <a:solidFill>
              <a:schemeClr val="accent2"/>
            </a:solidFill>
            <a:prstDash val="solid"/>
          </a:ln>
        </p:spPr>
        <p:txBody>
          <a:bodyPr/>
          <a:lstStyle/>
          <a:p>
            <a:endParaRPr lang="en-US"/>
          </a:p>
        </p:txBody>
      </p:sp>
      <p:sp>
        <p:nvSpPr>
          <p:cNvPr id="11" name="Sub-step 3.2 number"/>
          <p:cNvSpPr txBox="1"/>
          <p:nvPr/>
        </p:nvSpPr>
        <p:spPr>
          <a:xfrm>
            <a:off x="1088136" y="3017520"/>
            <a:ext cx="640080" cy="384048"/>
          </a:xfrm>
          <a:prstGeom prst="rect">
            <a:avLst/>
          </a:prstGeom>
          <a:noFill/>
          <a:ln/>
        </p:spPr>
        <p:txBody>
          <a:bodyPr wrap="square" lIns="0" tIns="0" rIns="0" bIns="0" rtlCol="0" anchor="ctr"/>
          <a:lstStyle/>
          <a:p>
            <a:pPr marL="0" indent="0" algn="ctr">
              <a:buNone/>
            </a:pPr>
            <a:r>
              <a:rPr lang="en-US" sz="1400" b="1" dirty="0">
                <a:solidFill>
                  <a:schemeClr val="bg1"/>
                </a:solidFill>
              </a:rPr>
              <a:t>3.2</a:t>
            </a:r>
            <a:endParaRPr lang="en-US" sz="1400" dirty="0"/>
          </a:p>
        </p:txBody>
      </p:sp>
      <p:sp>
        <p:nvSpPr>
          <p:cNvPr id="12" name="Form fields text"/>
          <p:cNvSpPr txBox="1"/>
          <p:nvPr/>
        </p:nvSpPr>
        <p:spPr>
          <a:xfrm>
            <a:off x="1911097" y="3063240"/>
            <a:ext cx="4498940" cy="3319088"/>
          </a:xfrm>
          <a:prstGeom prst="rect">
            <a:avLst/>
          </a:prstGeom>
          <a:noFill/>
          <a:ln/>
        </p:spPr>
        <p:txBody>
          <a:bodyPr wrap="square" lIns="0" tIns="0" rIns="0" bIns="0" rtlCol="0" anchor="t"/>
          <a:lstStyle/>
          <a:p>
            <a:pPr marL="0" indent="0">
              <a:spcAft>
                <a:spcPts val="300"/>
              </a:spcAft>
              <a:buNone/>
            </a:pPr>
            <a:r>
              <a:rPr lang="en-US" sz="1250" b="1" dirty="0">
                <a:solidFill>
                  <a:schemeClr val="tx2"/>
                </a:solidFill>
              </a:rPr>
              <a:t>When filling out the form, pay attention to the following fields:</a:t>
            </a:r>
            <a:endParaRPr lang="en-US" sz="1250" dirty="0"/>
          </a:p>
          <a:p>
            <a:pPr marL="342900" indent="-342900">
              <a:spcAft>
                <a:spcPts val="300"/>
              </a:spcAft>
              <a:buSzPct val="100000"/>
              <a:buFont typeface="+mj-lt"/>
              <a:buAutoNum type="arabicPeriod"/>
            </a:pPr>
            <a:r>
              <a:rPr lang="en-US" sz="1250" dirty="0">
                <a:solidFill>
                  <a:schemeClr val="tx1"/>
                </a:solidFill>
              </a:rPr>
              <a:t>In the form field "produkcijas/testa", specify - produkcijas.</a:t>
            </a:r>
            <a:endParaRPr lang="en-US" sz="1250" dirty="0"/>
          </a:p>
          <a:p>
            <a:pPr marL="342900" indent="-342900">
              <a:spcAft>
                <a:spcPts val="300"/>
              </a:spcAft>
              <a:buSzPct val="100000"/>
              <a:buFont typeface="+mj-lt"/>
              <a:buAutoNum type="arabicPeriod"/>
            </a:pPr>
            <a:r>
              <a:rPr lang="en-US" sz="1250" dirty="0">
                <a:solidFill>
                  <a:schemeClr val="tx1"/>
                </a:solidFill>
              </a:rPr>
              <a:t>In the "Darba e-pasts" specify support@docura.net in addition to yours, as without our email address we will not receive the emails.</a:t>
            </a:r>
            <a:endParaRPr lang="en-US" sz="1250" dirty="0"/>
          </a:p>
          <a:p>
            <a:pPr marL="342900" indent="-342900">
              <a:spcAft>
                <a:spcPts val="300"/>
              </a:spcAft>
              <a:buSzPct val="100000"/>
              <a:buFont typeface="+mj-lt"/>
              <a:buAutoNum type="arabicPeriod"/>
            </a:pPr>
            <a:r>
              <a:rPr lang="en-US" sz="1250" dirty="0">
                <a:solidFill>
                  <a:schemeClr val="tx1"/>
                </a:solidFill>
              </a:rPr>
              <a:t>In the form field "Pieslēguma identifikators" specify Docura identicitation number P40203632311_03</a:t>
            </a:r>
            <a:endParaRPr lang="en-US" sz="1250" dirty="0"/>
          </a:p>
          <a:p>
            <a:pPr marL="342900" indent="-342900">
              <a:spcAft>
                <a:spcPts val="300"/>
              </a:spcAft>
              <a:buSzPct val="100000"/>
              <a:buFont typeface="+mj-lt"/>
              <a:buAutoNum type="arabicPeriod"/>
            </a:pPr>
            <a:r>
              <a:rPr lang="en-US" sz="1250" dirty="0">
                <a:solidFill>
                  <a:schemeClr val="tx1"/>
                </a:solidFill>
              </a:rPr>
              <a:t>The form field "E-adreses konta apakšadresāta" - leave this field blank if documents were previously sent through another provider. If this is a new connection, specify your e-adrese - EINVOICE@registercode</a:t>
            </a:r>
            <a:endParaRPr lang="en-US" sz="1250" dirty="0"/>
          </a:p>
          <a:p>
            <a:pPr marL="342900" indent="-342900">
              <a:spcAft>
                <a:spcPts val="300"/>
              </a:spcAft>
              <a:buSzPct val="100000"/>
              <a:buFont typeface="+mj-lt"/>
              <a:buAutoNum type="arabicPeriod"/>
            </a:pPr>
            <a:r>
              <a:rPr lang="en-US" sz="1250" dirty="0">
                <a:solidFill>
                  <a:schemeClr val="tx1"/>
                </a:solidFill>
              </a:rPr>
              <a:t>In the “Pieslēguma tiesības” field, select the following options: Ziņojumu nosūtīšana, Ziņojumu izgūšana, and Pieņem tikai e-rēķinus.</a:t>
            </a:r>
            <a:endParaRPr lang="en-US" sz="1250" dirty="0"/>
          </a:p>
        </p:txBody>
      </p:sp>
      <p:pic>
        <p:nvPicPr>
          <p:cNvPr id="13" name="Form screenshot page 1" descr="VDAA application form, page 1, with fields marked: produkcijas/testa, Darba e-pasts support@docura.net, Docura, Pieslēguma identifikators P40203632311_03"/>
          <p:cNvPicPr>
            <a:picLocks noChangeAspect="1"/>
          </p:cNvPicPr>
          <p:nvPr/>
        </p:nvPicPr>
        <p:blipFill>
          <a:blip r:embed="rId4"/>
          <a:stretch>
            <a:fillRect/>
          </a:stretch>
        </p:blipFill>
        <p:spPr>
          <a:xfrm>
            <a:off x="8265390" y="1463040"/>
            <a:ext cx="3109746" cy="3566160"/>
          </a:xfrm>
          <a:prstGeom prst="rect">
            <a:avLst/>
          </a:prstGeom>
        </p:spPr>
      </p:pic>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7</a:t>
            </a:fld>
            <a:endParaRPr lang="en-US"/>
          </a:p>
        </p:txBody>
      </p:sp>
      <p:pic>
        <p:nvPicPr>
          <p:cNvPr id="14" name="Picture 13">
            <a:extLst>
              <a:ext uri="{FF2B5EF4-FFF2-40B4-BE49-F238E27FC236}">
                <a16:creationId xmlns:a16="http://schemas.microsoft.com/office/drawing/2014/main" id="{74F2FBC4-3DBD-48D3-66E7-7D5AD587AACB}"/>
              </a:ext>
            </a:extLst>
          </p:cNvPr>
          <p:cNvPicPr>
            <a:picLocks noChangeAspect="1"/>
          </p:cNvPicPr>
          <p:nvPr/>
        </p:nvPicPr>
        <p:blipFill>
          <a:blip r:embed="rId5"/>
          <a:stretch>
            <a:fillRect/>
          </a:stretch>
        </p:blipFill>
        <p:spPr>
          <a:xfrm>
            <a:off x="7219519" y="1487977"/>
            <a:ext cx="4662448" cy="497747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tep 3 pill"/>
          <p:cNvSpPr/>
          <p:nvPr/>
        </p:nvSpPr>
        <p:spPr>
          <a:xfrm>
            <a:off x="813816" y="804672"/>
            <a:ext cx="1600200" cy="56692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3" name="Step 3 pill text"/>
          <p:cNvSpPr txBox="1"/>
          <p:nvPr/>
        </p:nvSpPr>
        <p:spPr>
          <a:xfrm>
            <a:off x="813816" y="804672"/>
            <a:ext cx="1600200" cy="566928"/>
          </a:xfrm>
          <a:prstGeom prst="rect">
            <a:avLst/>
          </a:prstGeom>
          <a:noFill/>
          <a:ln/>
        </p:spPr>
        <p:txBody>
          <a:bodyPr wrap="square" lIns="0" tIns="0" rIns="0" bIns="0" rtlCol="0" anchor="ctr"/>
          <a:lstStyle/>
          <a:p>
            <a:pPr marL="0" indent="0" algn="ctr">
              <a:buNone/>
            </a:pPr>
            <a:r>
              <a:rPr lang="en-US" sz="2400" b="1" dirty="0">
                <a:solidFill>
                  <a:schemeClr val="bg1"/>
                </a:solidFill>
              </a:rPr>
              <a:t>Step 3</a:t>
            </a:r>
            <a:endParaRPr lang="en-US" sz="2400" dirty="0"/>
          </a:p>
        </p:txBody>
      </p:sp>
      <p:sp>
        <p:nvSpPr>
          <p:cNvPr id="4" name="Step 3 title"/>
          <p:cNvSpPr txBox="1"/>
          <p:nvPr/>
        </p:nvSpPr>
        <p:spPr>
          <a:xfrm>
            <a:off x="2642616" y="758952"/>
            <a:ext cx="8732520" cy="658368"/>
          </a:xfrm>
          <a:prstGeom prst="rect">
            <a:avLst/>
          </a:prstGeom>
          <a:noFill/>
          <a:ln/>
        </p:spPr>
        <p:txBody>
          <a:bodyPr wrap="square" lIns="0" tIns="0" rIns="0" bIns="0" rtlCol="0" anchor="ctr"/>
          <a:lstStyle/>
          <a:p>
            <a:pPr marL="0" indent="0">
              <a:buNone/>
            </a:pPr>
            <a:r>
              <a:rPr lang="en-US" sz="3000" b="1" dirty="0">
                <a:solidFill>
                  <a:schemeClr val="tx2"/>
                </a:solidFill>
              </a:rPr>
              <a:t>Complete the application on the VDAA portal</a:t>
            </a:r>
            <a:endParaRPr lang="en-US" sz="3000" dirty="0"/>
          </a:p>
        </p:txBody>
      </p:sp>
      <p:sp>
        <p:nvSpPr>
          <p:cNvPr id="5" name="Screenshot card"/>
          <p:cNvSpPr/>
          <p:nvPr/>
        </p:nvSpPr>
        <p:spPr>
          <a:xfrm>
            <a:off x="813816" y="1463040"/>
            <a:ext cx="10561320" cy="1640678"/>
          </a:xfrm>
          <a:prstGeom prst="roundRect">
            <a:avLst>
              <a:gd name="adj" fmla="val 5573"/>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7" name="Next step card 1"/>
          <p:cNvSpPr/>
          <p:nvPr/>
        </p:nvSpPr>
        <p:spPr>
          <a:xfrm>
            <a:off x="813816" y="3378038"/>
            <a:ext cx="2434590" cy="2428402"/>
          </a:xfrm>
          <a:prstGeom prst="roundRect">
            <a:avLst>
              <a:gd name="adj" fmla="val 3765"/>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8" name="Next step badge 1"/>
          <p:cNvSpPr/>
          <p:nvPr/>
        </p:nvSpPr>
        <p:spPr>
          <a:xfrm>
            <a:off x="1088136" y="3652358"/>
            <a:ext cx="685800" cy="411480"/>
          </a:xfrm>
          <a:prstGeom prst="roundRect">
            <a:avLst>
              <a:gd name="adj" fmla="val 48889"/>
            </a:avLst>
          </a:prstGeom>
          <a:solidFill>
            <a:schemeClr val="accent2"/>
          </a:solidFill>
          <a:ln w="12700">
            <a:solidFill>
              <a:schemeClr val="accent2"/>
            </a:solidFill>
            <a:prstDash val="solid"/>
          </a:ln>
        </p:spPr>
        <p:txBody>
          <a:bodyPr/>
          <a:lstStyle/>
          <a:p>
            <a:endParaRPr lang="en-US"/>
          </a:p>
        </p:txBody>
      </p:sp>
      <p:sp>
        <p:nvSpPr>
          <p:cNvPr id="9" name="Next step number 1"/>
          <p:cNvSpPr txBox="1"/>
          <p:nvPr/>
        </p:nvSpPr>
        <p:spPr>
          <a:xfrm>
            <a:off x="1088136" y="3652358"/>
            <a:ext cx="685800" cy="411480"/>
          </a:xfrm>
          <a:prstGeom prst="rect">
            <a:avLst/>
          </a:prstGeom>
          <a:noFill/>
          <a:ln/>
        </p:spPr>
        <p:txBody>
          <a:bodyPr wrap="square" lIns="0" tIns="0" rIns="0" bIns="0" rtlCol="0" anchor="ctr"/>
          <a:lstStyle/>
          <a:p>
            <a:pPr marL="0" indent="0" algn="ctr">
              <a:buNone/>
            </a:pPr>
            <a:r>
              <a:rPr lang="en-US" sz="1400" b="1" dirty="0">
                <a:solidFill>
                  <a:schemeClr val="bg1"/>
                </a:solidFill>
              </a:rPr>
              <a:t>3.3</a:t>
            </a:r>
            <a:endParaRPr lang="en-US" sz="1400" dirty="0"/>
          </a:p>
        </p:txBody>
      </p:sp>
      <p:sp>
        <p:nvSpPr>
          <p:cNvPr id="10" name="Next step text 1"/>
          <p:cNvSpPr txBox="1"/>
          <p:nvPr/>
        </p:nvSpPr>
        <p:spPr>
          <a:xfrm>
            <a:off x="1088136" y="4246718"/>
            <a:ext cx="1885950" cy="1422562"/>
          </a:xfrm>
          <a:prstGeom prst="rect">
            <a:avLst/>
          </a:prstGeom>
          <a:noFill/>
          <a:ln/>
        </p:spPr>
        <p:txBody>
          <a:bodyPr wrap="square" lIns="0" tIns="0" rIns="0" bIns="0" rtlCol="0" anchor="t"/>
          <a:lstStyle/>
          <a:p>
            <a:pPr marL="0" indent="0">
              <a:spcAft>
                <a:spcPts val="600"/>
              </a:spcAft>
              <a:buNone/>
            </a:pPr>
            <a:r>
              <a:rPr lang="en-US" sz="1500" dirty="0">
                <a:solidFill>
                  <a:schemeClr val="tx1"/>
                </a:solidFill>
              </a:rPr>
              <a:t>Sign the application form and send it by email to support@docura.net.</a:t>
            </a:r>
            <a:endParaRPr lang="en-US" sz="1500" dirty="0"/>
          </a:p>
        </p:txBody>
      </p:sp>
      <p:sp>
        <p:nvSpPr>
          <p:cNvPr id="11" name="Next step card 2"/>
          <p:cNvSpPr/>
          <p:nvPr/>
        </p:nvSpPr>
        <p:spPr>
          <a:xfrm>
            <a:off x="3522726" y="3378038"/>
            <a:ext cx="2434590" cy="2428402"/>
          </a:xfrm>
          <a:prstGeom prst="roundRect">
            <a:avLst>
              <a:gd name="adj" fmla="val 3765"/>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12" name="Next step badge 2"/>
          <p:cNvSpPr/>
          <p:nvPr/>
        </p:nvSpPr>
        <p:spPr>
          <a:xfrm>
            <a:off x="3797046" y="3652358"/>
            <a:ext cx="685800" cy="411480"/>
          </a:xfrm>
          <a:prstGeom prst="roundRect">
            <a:avLst>
              <a:gd name="adj" fmla="val 48889"/>
            </a:avLst>
          </a:prstGeom>
          <a:solidFill>
            <a:schemeClr val="accent2"/>
          </a:solidFill>
          <a:ln w="12700">
            <a:solidFill>
              <a:schemeClr val="accent2"/>
            </a:solidFill>
            <a:prstDash val="solid"/>
          </a:ln>
        </p:spPr>
        <p:txBody>
          <a:bodyPr/>
          <a:lstStyle/>
          <a:p>
            <a:endParaRPr lang="en-US"/>
          </a:p>
        </p:txBody>
      </p:sp>
      <p:sp>
        <p:nvSpPr>
          <p:cNvPr id="13" name="Next step number 2"/>
          <p:cNvSpPr txBox="1"/>
          <p:nvPr/>
        </p:nvSpPr>
        <p:spPr>
          <a:xfrm>
            <a:off x="3797046" y="3652358"/>
            <a:ext cx="685800" cy="411480"/>
          </a:xfrm>
          <a:prstGeom prst="rect">
            <a:avLst/>
          </a:prstGeom>
          <a:noFill/>
          <a:ln/>
        </p:spPr>
        <p:txBody>
          <a:bodyPr wrap="square" lIns="0" tIns="0" rIns="0" bIns="0" rtlCol="0" anchor="ctr"/>
          <a:lstStyle/>
          <a:p>
            <a:pPr marL="0" indent="0" algn="ctr">
              <a:buNone/>
            </a:pPr>
            <a:r>
              <a:rPr lang="en-US" sz="1400" b="1" dirty="0">
                <a:solidFill>
                  <a:schemeClr val="bg1"/>
                </a:solidFill>
              </a:rPr>
              <a:t>3.4</a:t>
            </a:r>
            <a:endParaRPr lang="en-US" sz="1400" dirty="0"/>
          </a:p>
        </p:txBody>
      </p:sp>
      <p:sp>
        <p:nvSpPr>
          <p:cNvPr id="14" name="Next step text 2"/>
          <p:cNvSpPr txBox="1"/>
          <p:nvPr/>
        </p:nvSpPr>
        <p:spPr>
          <a:xfrm>
            <a:off x="3797046" y="4246718"/>
            <a:ext cx="1885950" cy="1422562"/>
          </a:xfrm>
          <a:prstGeom prst="rect">
            <a:avLst/>
          </a:prstGeom>
          <a:noFill/>
          <a:ln/>
        </p:spPr>
        <p:txBody>
          <a:bodyPr wrap="square" lIns="0" tIns="0" rIns="0" bIns="0" rtlCol="0" anchor="t"/>
          <a:lstStyle/>
          <a:p>
            <a:pPr marL="0" indent="0">
              <a:spcAft>
                <a:spcPts val="600"/>
              </a:spcAft>
              <a:buNone/>
            </a:pPr>
            <a:r>
              <a:rPr lang="en-US" sz="1500" dirty="0">
                <a:solidFill>
                  <a:schemeClr val="tx1"/>
                </a:solidFill>
              </a:rPr>
              <a:t>Docura signs the application on its side and submits it to VDAA.</a:t>
            </a:r>
            <a:endParaRPr lang="en-US" sz="1500" dirty="0"/>
          </a:p>
        </p:txBody>
      </p:sp>
      <p:sp>
        <p:nvSpPr>
          <p:cNvPr id="15" name="Next step card 3"/>
          <p:cNvSpPr/>
          <p:nvPr/>
        </p:nvSpPr>
        <p:spPr>
          <a:xfrm>
            <a:off x="6231636" y="3378038"/>
            <a:ext cx="2434590" cy="2428402"/>
          </a:xfrm>
          <a:prstGeom prst="roundRect">
            <a:avLst>
              <a:gd name="adj" fmla="val 3765"/>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26" name="Next step card 4"/>
          <p:cNvSpPr/>
          <p:nvPr/>
        </p:nvSpPr>
        <p:spPr>
          <a:xfrm>
            <a:off x="8940546" y="3378038"/>
            <a:ext cx="2434590" cy="2428402"/>
          </a:xfrm>
          <a:prstGeom prst="roundRect">
            <a:avLst>
              <a:gd name="adj" fmla="val 3765"/>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16" name="Next step badge 3"/>
          <p:cNvSpPr/>
          <p:nvPr/>
        </p:nvSpPr>
        <p:spPr>
          <a:xfrm>
            <a:off x="6505955" y="3652358"/>
            <a:ext cx="685800" cy="411480"/>
          </a:xfrm>
          <a:prstGeom prst="roundRect">
            <a:avLst>
              <a:gd name="adj" fmla="val 48889"/>
            </a:avLst>
          </a:prstGeom>
          <a:solidFill>
            <a:schemeClr val="accent2"/>
          </a:solidFill>
          <a:ln w="12700">
            <a:solidFill>
              <a:schemeClr val="accent2"/>
            </a:solidFill>
            <a:prstDash val="solid"/>
          </a:ln>
        </p:spPr>
        <p:txBody>
          <a:bodyPr/>
          <a:lstStyle/>
          <a:p>
            <a:endParaRPr lang="en-US"/>
          </a:p>
        </p:txBody>
      </p:sp>
      <p:sp>
        <p:nvSpPr>
          <p:cNvPr id="27" name="Next step badge 4"/>
          <p:cNvSpPr/>
          <p:nvPr/>
        </p:nvSpPr>
        <p:spPr>
          <a:xfrm>
            <a:off x="9214866" y="3652358"/>
            <a:ext cx="685800" cy="411480"/>
          </a:xfrm>
          <a:prstGeom prst="roundRect">
            <a:avLst>
              <a:gd name="adj" fmla="val 48889"/>
            </a:avLst>
          </a:prstGeom>
          <a:solidFill>
            <a:schemeClr val="accent2"/>
          </a:solidFill>
          <a:ln w="12700">
            <a:solidFill>
              <a:schemeClr val="accent2"/>
            </a:solidFill>
            <a:prstDash val="solid"/>
          </a:ln>
        </p:spPr>
        <p:txBody>
          <a:bodyPr/>
          <a:lstStyle/>
          <a:p>
            <a:endParaRPr lang="en-US"/>
          </a:p>
        </p:txBody>
      </p:sp>
      <p:sp>
        <p:nvSpPr>
          <p:cNvPr id="17" name="Next step number 3"/>
          <p:cNvSpPr txBox="1"/>
          <p:nvPr/>
        </p:nvSpPr>
        <p:spPr>
          <a:xfrm>
            <a:off x="6505955" y="3652358"/>
            <a:ext cx="685800" cy="411480"/>
          </a:xfrm>
          <a:prstGeom prst="rect">
            <a:avLst/>
          </a:prstGeom>
          <a:noFill/>
          <a:ln/>
        </p:spPr>
        <p:txBody>
          <a:bodyPr wrap="square" lIns="0" tIns="0" rIns="0" bIns="0" rtlCol="0" anchor="ctr"/>
          <a:lstStyle/>
          <a:p>
            <a:pPr marL="0" indent="0" algn="ctr">
              <a:buNone/>
            </a:pPr>
            <a:r>
              <a:rPr lang="en-US" sz="1400" b="1" dirty="0">
                <a:solidFill>
                  <a:schemeClr val="bg1"/>
                </a:solidFill>
              </a:rPr>
              <a:t>3.5</a:t>
            </a:r>
            <a:endParaRPr lang="en-US" sz="1400" dirty="0"/>
          </a:p>
        </p:txBody>
      </p:sp>
      <p:sp>
        <p:nvSpPr>
          <p:cNvPr id="28" name="Next step number 4"/>
          <p:cNvSpPr txBox="1"/>
          <p:nvPr/>
        </p:nvSpPr>
        <p:spPr>
          <a:xfrm>
            <a:off x="9214866" y="3652358"/>
            <a:ext cx="685800" cy="411480"/>
          </a:xfrm>
          <a:prstGeom prst="rect">
            <a:avLst/>
          </a:prstGeom>
          <a:noFill/>
          <a:ln/>
        </p:spPr>
        <p:txBody>
          <a:bodyPr wrap="square" lIns="0" tIns="0" rIns="0" bIns="0" rtlCol="0" anchor="ctr"/>
          <a:lstStyle/>
          <a:p>
            <a:pPr marL="0" indent="0" algn="ctr">
              <a:buNone/>
            </a:pPr>
            <a:r>
              <a:rPr lang="en-US" sz="1400" b="1" dirty="0">
                <a:solidFill>
                  <a:schemeClr val="bg1"/>
                </a:solidFill>
              </a:rPr>
              <a:t>3.6</a:t>
            </a:r>
            <a:endParaRPr lang="en-US" sz="1400" dirty="0"/>
          </a:p>
        </p:txBody>
      </p:sp>
      <p:sp>
        <p:nvSpPr>
          <p:cNvPr id="18" name="Next step text 3"/>
          <p:cNvSpPr txBox="1"/>
          <p:nvPr/>
        </p:nvSpPr>
        <p:spPr>
          <a:xfrm>
            <a:off x="6505955" y="4246718"/>
            <a:ext cx="1885950" cy="1422562"/>
          </a:xfrm>
          <a:prstGeom prst="rect">
            <a:avLst/>
          </a:prstGeom>
          <a:noFill/>
          <a:ln/>
        </p:spPr>
        <p:txBody>
          <a:bodyPr wrap="square" lIns="0" tIns="0" rIns="0" bIns="0" rtlCol="0" anchor="t"/>
          <a:lstStyle/>
          <a:p>
            <a:pPr marL="0" indent="0">
              <a:spcAft>
                <a:spcPts val="600"/>
              </a:spcAft>
              <a:buNone/>
            </a:pPr>
            <a:r>
              <a:rPr lang="en-US" sz="1500" dirty="0">
                <a:solidFill>
                  <a:schemeClr val="tx1"/>
                </a:solidFill>
              </a:rPr>
              <a:t>Once a response is received from VDAA, Docura completes the necessary settings.</a:t>
            </a:r>
            <a:endParaRPr lang="en-US" sz="1500" dirty="0"/>
          </a:p>
        </p:txBody>
      </p:sp>
      <p:sp>
        <p:nvSpPr>
          <p:cNvPr id="29" name="Next step text 4"/>
          <p:cNvSpPr txBox="1"/>
          <p:nvPr/>
        </p:nvSpPr>
        <p:spPr>
          <a:xfrm>
            <a:off x="9214866" y="4246718"/>
            <a:ext cx="1885950" cy="1422562"/>
          </a:xfrm>
          <a:prstGeom prst="rect">
            <a:avLst/>
          </a:prstGeom>
          <a:noFill/>
          <a:ln/>
        </p:spPr>
        <p:txBody>
          <a:bodyPr wrap="square" lIns="0" tIns="0" rIns="0" bIns="0" rtlCol="0" anchor="t"/>
          <a:lstStyle/>
          <a:p>
            <a:pPr marL="0" indent="0">
              <a:spcAft>
                <a:spcPts val="600"/>
              </a:spcAft>
              <a:buNone/>
            </a:pPr>
            <a:r>
              <a:rPr lang="en-US" sz="1500" dirty="0">
                <a:solidFill>
                  <a:schemeClr val="tx1"/>
                </a:solidFill>
              </a:rPr>
              <a:t>Estimated activation time: 1 week from the submission of the application.</a:t>
            </a:r>
            <a:endParaRPr lang="en-US" sz="15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8</a:t>
            </a:fld>
            <a:endParaRPr lang="en-US"/>
          </a:p>
        </p:txBody>
      </p:sp>
      <p:pic>
        <p:nvPicPr>
          <p:cNvPr id="19" name="Picture 18">
            <a:extLst>
              <a:ext uri="{FF2B5EF4-FFF2-40B4-BE49-F238E27FC236}">
                <a16:creationId xmlns:a16="http://schemas.microsoft.com/office/drawing/2014/main" id="{5BD5A5A3-57BA-A79F-BFC2-67D61A1ED6CE}"/>
              </a:ext>
            </a:extLst>
          </p:cNvPr>
          <p:cNvPicPr>
            <a:picLocks noChangeAspect="1"/>
          </p:cNvPicPr>
          <p:nvPr/>
        </p:nvPicPr>
        <p:blipFill>
          <a:blip r:embed="rId3"/>
          <a:srcRect l="717" r="854"/>
          <a:stretch>
            <a:fillRect/>
          </a:stretch>
        </p:blipFill>
        <p:spPr>
          <a:xfrm>
            <a:off x="1699492" y="1865746"/>
            <a:ext cx="9051636" cy="100676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tep 4 pill"/>
          <p:cNvSpPr/>
          <p:nvPr/>
        </p:nvSpPr>
        <p:spPr>
          <a:xfrm>
            <a:off x="813816" y="804672"/>
            <a:ext cx="1600200" cy="56692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3" name="Step 4 pill text"/>
          <p:cNvSpPr txBox="1"/>
          <p:nvPr/>
        </p:nvSpPr>
        <p:spPr>
          <a:xfrm>
            <a:off x="813816" y="804672"/>
            <a:ext cx="1600200" cy="566928"/>
          </a:xfrm>
          <a:prstGeom prst="rect">
            <a:avLst/>
          </a:prstGeom>
          <a:noFill/>
          <a:ln/>
        </p:spPr>
        <p:txBody>
          <a:bodyPr wrap="square" lIns="0" tIns="0" rIns="0" bIns="0" rtlCol="0" anchor="ctr"/>
          <a:lstStyle/>
          <a:p>
            <a:pPr marL="0" indent="0" algn="ctr">
              <a:buNone/>
            </a:pPr>
            <a:r>
              <a:rPr lang="en-US" sz="2400" b="1" dirty="0">
                <a:solidFill>
                  <a:schemeClr val="bg1"/>
                </a:solidFill>
              </a:rPr>
              <a:t>Step 4</a:t>
            </a:r>
            <a:endParaRPr lang="en-US" sz="2400" dirty="0"/>
          </a:p>
        </p:txBody>
      </p:sp>
      <p:sp>
        <p:nvSpPr>
          <p:cNvPr id="4" name="Step 4 title"/>
          <p:cNvSpPr txBox="1"/>
          <p:nvPr/>
        </p:nvSpPr>
        <p:spPr>
          <a:xfrm>
            <a:off x="2642616" y="758952"/>
            <a:ext cx="8732520" cy="658368"/>
          </a:xfrm>
          <a:prstGeom prst="rect">
            <a:avLst/>
          </a:prstGeom>
          <a:noFill/>
          <a:ln/>
        </p:spPr>
        <p:txBody>
          <a:bodyPr wrap="square" lIns="0" tIns="0" rIns="0" bIns="0" rtlCol="0" anchor="ctr"/>
          <a:lstStyle/>
          <a:p>
            <a:pPr marL="0" indent="0">
              <a:buNone/>
            </a:pPr>
            <a:r>
              <a:rPr lang="en-US" sz="3000" b="1" dirty="0">
                <a:solidFill>
                  <a:schemeClr val="tx2"/>
                </a:solidFill>
              </a:rPr>
              <a:t>ERP settings (with or without integration)</a:t>
            </a:r>
            <a:endParaRPr lang="en-US" sz="3000" dirty="0"/>
          </a:p>
        </p:txBody>
      </p:sp>
      <p:sp>
        <p:nvSpPr>
          <p:cNvPr id="5" name="Step 4 card"/>
          <p:cNvSpPr/>
          <p:nvPr/>
        </p:nvSpPr>
        <p:spPr>
          <a:xfrm>
            <a:off x="813816" y="1600200"/>
            <a:ext cx="10561320" cy="4114800"/>
          </a:xfrm>
          <a:prstGeom prst="roundRect">
            <a:avLst>
              <a:gd name="adj" fmla="val 2222"/>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6" name="Step 4 intro"/>
          <p:cNvSpPr txBox="1"/>
          <p:nvPr/>
        </p:nvSpPr>
        <p:spPr>
          <a:xfrm>
            <a:off x="1271016" y="1920240"/>
            <a:ext cx="9646920" cy="548640"/>
          </a:xfrm>
          <a:prstGeom prst="rect">
            <a:avLst/>
          </a:prstGeom>
          <a:noFill/>
          <a:ln/>
        </p:spPr>
        <p:txBody>
          <a:bodyPr wrap="square" lIns="0" tIns="0" rIns="0" bIns="0" rtlCol="0" anchor="t"/>
          <a:lstStyle/>
          <a:p>
            <a:pPr marL="0" indent="0">
              <a:spcAft>
                <a:spcPts val="600"/>
              </a:spcAft>
              <a:buNone/>
            </a:pPr>
            <a:r>
              <a:rPr lang="en-US" sz="2000" dirty="0">
                <a:solidFill>
                  <a:schemeClr val="tx1"/>
                </a:solidFill>
              </a:rPr>
              <a:t>There are two ways to </a:t>
            </a:r>
            <a:r>
              <a:rPr lang="en-US" sz="2000" b="1" dirty="0">
                <a:solidFill>
                  <a:schemeClr val="tx1"/>
                </a:solidFill>
              </a:rPr>
              <a:t>setup sending </a:t>
            </a:r>
            <a:r>
              <a:rPr lang="en-US" sz="2000" dirty="0">
                <a:solidFill>
                  <a:schemeClr val="tx1"/>
                </a:solidFill>
              </a:rPr>
              <a:t>E-rēķini from your ERP (accounting) system.</a:t>
            </a:r>
            <a:endParaRPr lang="en-US" sz="2000" dirty="0"/>
          </a:p>
        </p:txBody>
      </p:sp>
      <p:sp>
        <p:nvSpPr>
          <p:cNvPr id="7" name="Option box 1"/>
          <p:cNvSpPr/>
          <p:nvPr/>
        </p:nvSpPr>
        <p:spPr>
          <a:xfrm>
            <a:off x="1271016" y="2743200"/>
            <a:ext cx="4686300" cy="2651760"/>
          </a:xfrm>
          <a:prstGeom prst="roundRect">
            <a:avLst>
              <a:gd name="adj" fmla="val 2759"/>
            </a:avLst>
          </a:prstGeom>
          <a:solidFill>
            <a:schemeClr val="bg2"/>
          </a:solidFill>
          <a:ln w="12700">
            <a:solidFill>
              <a:schemeClr val="bg2"/>
            </a:solidFill>
            <a:prstDash val="solid"/>
          </a:ln>
        </p:spPr>
        <p:txBody>
          <a:bodyPr/>
          <a:lstStyle/>
          <a:p>
            <a:endParaRPr lang="en-US"/>
          </a:p>
        </p:txBody>
      </p:sp>
      <p:sp>
        <p:nvSpPr>
          <p:cNvPr id="8" name="Option tag 1"/>
          <p:cNvSpPr/>
          <p:nvPr/>
        </p:nvSpPr>
        <p:spPr>
          <a:xfrm>
            <a:off x="1545336" y="3017520"/>
            <a:ext cx="640080" cy="38404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9" name="Option number 1"/>
          <p:cNvSpPr txBox="1"/>
          <p:nvPr/>
        </p:nvSpPr>
        <p:spPr>
          <a:xfrm>
            <a:off x="1545336" y="3017520"/>
            <a:ext cx="640080" cy="384048"/>
          </a:xfrm>
          <a:prstGeom prst="rect">
            <a:avLst/>
          </a:prstGeom>
          <a:noFill/>
          <a:ln/>
        </p:spPr>
        <p:txBody>
          <a:bodyPr wrap="square" lIns="0" tIns="0" rIns="0" bIns="0" rtlCol="0" anchor="ctr"/>
          <a:lstStyle/>
          <a:p>
            <a:pPr marL="0" indent="0" algn="ctr">
              <a:buNone/>
            </a:pPr>
            <a:r>
              <a:rPr lang="en-US" sz="1400" b="1" dirty="0">
                <a:solidFill>
                  <a:schemeClr val="bg1"/>
                </a:solidFill>
              </a:rPr>
              <a:t>4.1</a:t>
            </a:r>
            <a:endParaRPr lang="en-US" sz="1400" dirty="0"/>
          </a:p>
        </p:txBody>
      </p:sp>
      <p:sp>
        <p:nvSpPr>
          <p:cNvPr id="10" name="Option text 1"/>
          <p:cNvSpPr txBox="1"/>
          <p:nvPr/>
        </p:nvSpPr>
        <p:spPr>
          <a:xfrm>
            <a:off x="1545336" y="3611880"/>
            <a:ext cx="4137660" cy="1600200"/>
          </a:xfrm>
          <a:prstGeom prst="rect">
            <a:avLst/>
          </a:prstGeom>
          <a:noFill/>
          <a:ln/>
        </p:spPr>
        <p:txBody>
          <a:bodyPr wrap="square" lIns="0" tIns="0" rIns="0" bIns="0" rtlCol="0" anchor="t"/>
          <a:lstStyle/>
          <a:p>
            <a:pPr marL="0" indent="0">
              <a:spcAft>
                <a:spcPts val="600"/>
              </a:spcAft>
              <a:buNone/>
            </a:pPr>
            <a:r>
              <a:rPr lang="en-US" sz="1700" dirty="0">
                <a:solidFill>
                  <a:schemeClr val="tx1"/>
                </a:solidFill>
              </a:rPr>
              <a:t>Setting up integration with your ERP system and Docura platform. In this case send request for connection to </a:t>
            </a:r>
            <a:r>
              <a:rPr lang="en-US" sz="1700" dirty="0">
                <a:solidFill>
                  <a:schemeClr val="accent1">
                    <a:lumMod val="75000"/>
                  </a:schemeClr>
                </a:solidFill>
              </a:rPr>
              <a:t>support@docura.net</a:t>
            </a:r>
            <a:r>
              <a:rPr lang="en-US" sz="1700" dirty="0">
                <a:solidFill>
                  <a:schemeClr val="tx1"/>
                </a:solidFill>
              </a:rPr>
              <a:t>.</a:t>
            </a:r>
            <a:endParaRPr lang="en-US" sz="1700" dirty="0"/>
          </a:p>
        </p:txBody>
      </p:sp>
      <p:sp>
        <p:nvSpPr>
          <p:cNvPr id="11" name="Option box 2"/>
          <p:cNvSpPr/>
          <p:nvPr/>
        </p:nvSpPr>
        <p:spPr>
          <a:xfrm>
            <a:off x="6231636" y="2743200"/>
            <a:ext cx="4686300" cy="2651760"/>
          </a:xfrm>
          <a:prstGeom prst="roundRect">
            <a:avLst>
              <a:gd name="adj" fmla="val 2759"/>
            </a:avLst>
          </a:prstGeom>
          <a:solidFill>
            <a:schemeClr val="bg2"/>
          </a:solidFill>
          <a:ln w="12700">
            <a:solidFill>
              <a:schemeClr val="bg2"/>
            </a:solidFill>
            <a:prstDash val="solid"/>
          </a:ln>
        </p:spPr>
        <p:txBody>
          <a:bodyPr/>
          <a:lstStyle/>
          <a:p>
            <a:endParaRPr lang="en-US"/>
          </a:p>
        </p:txBody>
      </p:sp>
      <p:sp>
        <p:nvSpPr>
          <p:cNvPr id="12" name="Option tag 2"/>
          <p:cNvSpPr/>
          <p:nvPr/>
        </p:nvSpPr>
        <p:spPr>
          <a:xfrm>
            <a:off x="6505956" y="3017520"/>
            <a:ext cx="640080" cy="384048"/>
          </a:xfrm>
          <a:prstGeom prst="roundRect">
            <a:avLst>
              <a:gd name="adj" fmla="val 50000"/>
            </a:avLst>
          </a:prstGeom>
          <a:solidFill>
            <a:schemeClr val="accent4"/>
          </a:solidFill>
          <a:ln w="12700">
            <a:solidFill>
              <a:schemeClr val="accent4"/>
            </a:solidFill>
            <a:prstDash val="solid"/>
          </a:ln>
        </p:spPr>
        <p:txBody>
          <a:bodyPr/>
          <a:lstStyle/>
          <a:p>
            <a:endParaRPr lang="en-US"/>
          </a:p>
        </p:txBody>
      </p:sp>
      <p:sp>
        <p:nvSpPr>
          <p:cNvPr id="13" name="Option number 2"/>
          <p:cNvSpPr txBox="1"/>
          <p:nvPr/>
        </p:nvSpPr>
        <p:spPr>
          <a:xfrm>
            <a:off x="6505956" y="3017520"/>
            <a:ext cx="640080" cy="384048"/>
          </a:xfrm>
          <a:prstGeom prst="rect">
            <a:avLst/>
          </a:prstGeom>
          <a:noFill/>
          <a:ln/>
        </p:spPr>
        <p:txBody>
          <a:bodyPr wrap="square" lIns="0" tIns="0" rIns="0" bIns="0" rtlCol="0" anchor="ctr"/>
          <a:lstStyle/>
          <a:p>
            <a:pPr marL="0" indent="0" algn="ctr">
              <a:buNone/>
            </a:pPr>
            <a:r>
              <a:rPr lang="en-US" sz="1400" b="1" dirty="0">
                <a:solidFill>
                  <a:schemeClr val="bg1"/>
                </a:solidFill>
              </a:rPr>
              <a:t>4.2</a:t>
            </a:r>
            <a:endParaRPr lang="en-US" sz="1400" dirty="0"/>
          </a:p>
        </p:txBody>
      </p:sp>
      <p:sp>
        <p:nvSpPr>
          <p:cNvPr id="14" name="Option text 2"/>
          <p:cNvSpPr txBox="1"/>
          <p:nvPr/>
        </p:nvSpPr>
        <p:spPr>
          <a:xfrm>
            <a:off x="6505956" y="3611880"/>
            <a:ext cx="4137660" cy="1600200"/>
          </a:xfrm>
          <a:prstGeom prst="rect">
            <a:avLst/>
          </a:prstGeom>
          <a:noFill/>
          <a:ln/>
        </p:spPr>
        <p:txBody>
          <a:bodyPr wrap="square" lIns="0" tIns="0" rIns="0" bIns="0" rtlCol="0" anchor="t"/>
          <a:lstStyle/>
          <a:p>
            <a:pPr>
              <a:spcAft>
                <a:spcPts val="600"/>
              </a:spcAft>
            </a:pPr>
            <a:r>
              <a:rPr lang="en-US" dirty="0"/>
              <a:t>No integration is required. Simply configure email as the invoice delivery method in your ERP system.</a:t>
            </a:r>
            <a:endParaRPr lang="en-US" sz="17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9</a:t>
            </a:fld>
            <a:endParaRPr lang="en-US"/>
          </a:p>
        </p:txBody>
      </p:sp>
      <p:sp>
        <p:nvSpPr>
          <p:cNvPr id="17" name="Step title 1">
            <a:extLst>
              <a:ext uri="{FF2B5EF4-FFF2-40B4-BE49-F238E27FC236}">
                <a16:creationId xmlns:a16="http://schemas.microsoft.com/office/drawing/2014/main" id="{505E024A-D3CB-6AF9-9843-8D3003D276F8}"/>
              </a:ext>
            </a:extLst>
          </p:cNvPr>
          <p:cNvSpPr txBox="1"/>
          <p:nvPr/>
        </p:nvSpPr>
        <p:spPr>
          <a:xfrm>
            <a:off x="2347754" y="3044952"/>
            <a:ext cx="3609562" cy="384048"/>
          </a:xfrm>
          <a:prstGeom prst="rect">
            <a:avLst/>
          </a:prstGeom>
          <a:noFill/>
          <a:ln/>
        </p:spPr>
        <p:txBody>
          <a:bodyPr wrap="square" lIns="0" tIns="0" rIns="0" bIns="0" rtlCol="0" anchor="t"/>
          <a:lstStyle/>
          <a:p>
            <a:pPr>
              <a:spcAft>
                <a:spcPts val="600"/>
              </a:spcAft>
            </a:pPr>
            <a:r>
              <a:rPr lang="en-US" b="1" dirty="0"/>
              <a:t>With ERP integration</a:t>
            </a:r>
            <a:endParaRPr lang="en-US" sz="1700" dirty="0"/>
          </a:p>
        </p:txBody>
      </p:sp>
      <p:sp>
        <p:nvSpPr>
          <p:cNvPr id="19" name="Step title 1">
            <a:extLst>
              <a:ext uri="{FF2B5EF4-FFF2-40B4-BE49-F238E27FC236}">
                <a16:creationId xmlns:a16="http://schemas.microsoft.com/office/drawing/2014/main" id="{1664CC8B-488A-4228-785C-29A5B4C77E9E}"/>
              </a:ext>
            </a:extLst>
          </p:cNvPr>
          <p:cNvSpPr txBox="1"/>
          <p:nvPr/>
        </p:nvSpPr>
        <p:spPr>
          <a:xfrm>
            <a:off x="7227205" y="3061782"/>
            <a:ext cx="3609562" cy="384048"/>
          </a:xfrm>
          <a:prstGeom prst="rect">
            <a:avLst/>
          </a:prstGeom>
          <a:noFill/>
          <a:ln/>
        </p:spPr>
        <p:txBody>
          <a:bodyPr wrap="square" lIns="0" tIns="0" rIns="0" bIns="0" rtlCol="0" anchor="t"/>
          <a:lstStyle/>
          <a:p>
            <a:pPr>
              <a:spcAft>
                <a:spcPts val="600"/>
              </a:spcAft>
            </a:pPr>
            <a:r>
              <a:rPr lang="en-US" b="1" dirty="0"/>
              <a:t>Without ERP integration</a:t>
            </a:r>
            <a:endParaRPr lang="en-US" sz="1700" dirty="0"/>
          </a:p>
        </p:txBody>
      </p:sp>
      <p:grpSp>
        <p:nvGrpSpPr>
          <p:cNvPr id="21" name="Group 20">
            <a:extLst>
              <a:ext uri="{FF2B5EF4-FFF2-40B4-BE49-F238E27FC236}">
                <a16:creationId xmlns:a16="http://schemas.microsoft.com/office/drawing/2014/main" id="{7D7D6D6D-B2F3-E23C-5ED2-9F1FDC2773E7}"/>
              </a:ext>
            </a:extLst>
          </p:cNvPr>
          <p:cNvGrpSpPr/>
          <p:nvPr/>
        </p:nvGrpSpPr>
        <p:grpSpPr>
          <a:xfrm>
            <a:off x="8396823" y="2428056"/>
            <a:ext cx="2246793" cy="508368"/>
            <a:chOff x="8733466" y="2511147"/>
            <a:chExt cx="2246793" cy="508368"/>
          </a:xfrm>
        </p:grpSpPr>
        <p:sp>
          <p:nvSpPr>
            <p:cNvPr id="20" name="Option tag 2">
              <a:extLst>
                <a:ext uri="{FF2B5EF4-FFF2-40B4-BE49-F238E27FC236}">
                  <a16:creationId xmlns:a16="http://schemas.microsoft.com/office/drawing/2014/main" id="{9393BE55-C6D6-5D04-ED05-4A82092E1B02}"/>
                </a:ext>
              </a:extLst>
            </p:cNvPr>
            <p:cNvSpPr/>
            <p:nvPr/>
          </p:nvSpPr>
          <p:spPr>
            <a:xfrm>
              <a:off x="8733466" y="2511147"/>
              <a:ext cx="2246792" cy="508368"/>
            </a:xfrm>
            <a:prstGeom prst="roundRect">
              <a:avLst>
                <a:gd name="adj" fmla="val 50000"/>
              </a:avLst>
            </a:prstGeom>
            <a:solidFill>
              <a:schemeClr val="accent3">
                <a:lumMod val="75000"/>
              </a:schemeClr>
            </a:solidFill>
            <a:ln w="12700">
              <a:noFill/>
              <a:prstDash val="solid"/>
            </a:ln>
          </p:spPr>
          <p:txBody>
            <a:bodyPr/>
            <a:lstStyle/>
            <a:p>
              <a:endParaRPr lang="en-US"/>
            </a:p>
          </p:txBody>
        </p:sp>
        <p:sp>
          <p:nvSpPr>
            <p:cNvPr id="16" name="Year 1">
              <a:extLst>
                <a:ext uri="{FF2B5EF4-FFF2-40B4-BE49-F238E27FC236}">
                  <a16:creationId xmlns:a16="http://schemas.microsoft.com/office/drawing/2014/main" id="{3DC3F634-7B3B-FF8B-E060-77CCCE95849E}"/>
                </a:ext>
              </a:extLst>
            </p:cNvPr>
            <p:cNvSpPr txBox="1"/>
            <p:nvPr/>
          </p:nvSpPr>
          <p:spPr>
            <a:xfrm>
              <a:off x="8733466" y="2586754"/>
              <a:ext cx="2246793" cy="340323"/>
            </a:xfrm>
            <a:prstGeom prst="rect">
              <a:avLst/>
            </a:prstGeom>
            <a:noFill/>
            <a:ln/>
          </p:spPr>
          <p:txBody>
            <a:bodyPr wrap="square" lIns="0" tIns="0" rIns="0" bIns="0" rtlCol="0" anchor="t"/>
            <a:lstStyle/>
            <a:p>
              <a:pPr marL="0" indent="0" algn="ctr">
                <a:spcAft>
                  <a:spcPts val="600"/>
                </a:spcAft>
                <a:buNone/>
              </a:pPr>
              <a:r>
                <a:rPr lang="en-US" sz="2000" b="1" dirty="0">
                  <a:solidFill>
                    <a:schemeClr val="bg1"/>
                  </a:solidFill>
                </a:rPr>
                <a:t>Special Solution</a:t>
              </a:r>
              <a:endParaRPr lang="en-US" sz="2000" dirty="0">
                <a:solidFill>
                  <a:schemeClr val="bg1"/>
                </a:solidFil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ep 4 pill"/>
          <p:cNvSpPr/>
          <p:nvPr/>
        </p:nvSpPr>
        <p:spPr>
          <a:xfrm>
            <a:off x="813816" y="804672"/>
            <a:ext cx="1600200" cy="56692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3" name="Step 4 pill text"/>
          <p:cNvSpPr txBox="1"/>
          <p:nvPr/>
        </p:nvSpPr>
        <p:spPr>
          <a:xfrm>
            <a:off x="813816" y="804672"/>
            <a:ext cx="1600200" cy="566928"/>
          </a:xfrm>
          <a:prstGeom prst="rect">
            <a:avLst/>
          </a:prstGeom>
          <a:noFill/>
          <a:ln/>
        </p:spPr>
        <p:txBody>
          <a:bodyPr wrap="square" lIns="0" tIns="0" rIns="0" bIns="0" rtlCol="0" anchor="ctr"/>
          <a:lstStyle/>
          <a:p>
            <a:pPr marL="0" indent="0" algn="ctr">
              <a:buNone/>
            </a:pPr>
            <a:r>
              <a:rPr lang="en-US" sz="2400" b="1" dirty="0">
                <a:solidFill>
                  <a:schemeClr val="bg1"/>
                </a:solidFill>
              </a:rPr>
              <a:t>Step 4</a:t>
            </a:r>
            <a:endParaRPr lang="en-US" sz="2400" dirty="0"/>
          </a:p>
        </p:txBody>
      </p:sp>
      <p:sp>
        <p:nvSpPr>
          <p:cNvPr id="4" name="Step 4 title"/>
          <p:cNvSpPr txBox="1"/>
          <p:nvPr/>
        </p:nvSpPr>
        <p:spPr>
          <a:xfrm>
            <a:off x="2642616" y="758952"/>
            <a:ext cx="8732520" cy="658368"/>
          </a:xfrm>
          <a:prstGeom prst="rect">
            <a:avLst/>
          </a:prstGeom>
          <a:noFill/>
          <a:ln/>
        </p:spPr>
        <p:txBody>
          <a:bodyPr wrap="square" lIns="0" tIns="0" rIns="0" bIns="0" rtlCol="0" anchor="ctr"/>
          <a:lstStyle/>
          <a:p>
            <a:pPr marL="0" indent="0">
              <a:buNone/>
            </a:pPr>
            <a:r>
              <a:rPr lang="en-US" sz="3000" b="1" dirty="0">
                <a:solidFill>
                  <a:schemeClr val="tx2"/>
                </a:solidFill>
              </a:rPr>
              <a:t>ERP settings (with or without integration)</a:t>
            </a:r>
            <a:endParaRPr lang="en-US" sz="3000" dirty="0"/>
          </a:p>
        </p:txBody>
      </p:sp>
      <p:sp>
        <p:nvSpPr>
          <p:cNvPr id="5" name="Option 4.2 card"/>
          <p:cNvSpPr/>
          <p:nvPr/>
        </p:nvSpPr>
        <p:spPr>
          <a:xfrm>
            <a:off x="813816" y="1600200"/>
            <a:ext cx="10561320" cy="1325880"/>
          </a:xfrm>
          <a:prstGeom prst="roundRect">
            <a:avLst>
              <a:gd name="adj" fmla="val 6897"/>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6" name="Option 4.2 tag"/>
          <p:cNvSpPr/>
          <p:nvPr/>
        </p:nvSpPr>
        <p:spPr>
          <a:xfrm>
            <a:off x="1179576" y="1828800"/>
            <a:ext cx="640080" cy="384048"/>
          </a:xfrm>
          <a:prstGeom prst="roundRect">
            <a:avLst>
              <a:gd name="adj" fmla="val 50000"/>
            </a:avLst>
          </a:prstGeom>
          <a:solidFill>
            <a:schemeClr val="accent4"/>
          </a:solidFill>
          <a:ln w="12700">
            <a:solidFill>
              <a:schemeClr val="accent4"/>
            </a:solidFill>
            <a:prstDash val="solid"/>
          </a:ln>
        </p:spPr>
        <p:txBody>
          <a:bodyPr/>
          <a:lstStyle/>
          <a:p>
            <a:endParaRPr lang="en-US"/>
          </a:p>
        </p:txBody>
      </p:sp>
      <p:sp>
        <p:nvSpPr>
          <p:cNvPr id="7" name="Option 4.2 number"/>
          <p:cNvSpPr txBox="1"/>
          <p:nvPr/>
        </p:nvSpPr>
        <p:spPr>
          <a:xfrm>
            <a:off x="1179576" y="1828800"/>
            <a:ext cx="640080" cy="384048"/>
          </a:xfrm>
          <a:prstGeom prst="rect">
            <a:avLst/>
          </a:prstGeom>
          <a:noFill/>
          <a:ln/>
        </p:spPr>
        <p:txBody>
          <a:bodyPr wrap="square" lIns="0" tIns="0" rIns="0" bIns="0" rtlCol="0" anchor="ctr"/>
          <a:lstStyle/>
          <a:p>
            <a:pPr marL="0" indent="0" algn="ctr">
              <a:buNone/>
            </a:pPr>
            <a:r>
              <a:rPr lang="en-US" sz="1400" b="1" dirty="0">
                <a:solidFill>
                  <a:schemeClr val="bg1"/>
                </a:solidFill>
              </a:rPr>
              <a:t>4.2</a:t>
            </a:r>
            <a:endParaRPr lang="en-US" sz="1400" dirty="0"/>
          </a:p>
        </p:txBody>
      </p:sp>
      <p:sp>
        <p:nvSpPr>
          <p:cNvPr id="8" name="Option 4.2 title"/>
          <p:cNvSpPr txBox="1"/>
          <p:nvPr/>
        </p:nvSpPr>
        <p:spPr>
          <a:xfrm>
            <a:off x="2002536" y="1828800"/>
            <a:ext cx="9006840" cy="384048"/>
          </a:xfrm>
          <a:prstGeom prst="rect">
            <a:avLst/>
          </a:prstGeom>
          <a:noFill/>
          <a:ln/>
        </p:spPr>
        <p:txBody>
          <a:bodyPr wrap="square" lIns="0" tIns="0" rIns="0" bIns="0" rtlCol="0" anchor="ctr"/>
          <a:lstStyle/>
          <a:p>
            <a:pPr marL="0" indent="0">
              <a:spcAft>
                <a:spcPts val="600"/>
              </a:spcAft>
              <a:buNone/>
            </a:pPr>
            <a:r>
              <a:rPr lang="en-US" sz="2000" b="1" dirty="0">
                <a:solidFill>
                  <a:schemeClr val="tx2"/>
                </a:solidFill>
              </a:rPr>
              <a:t>Without ERP integration</a:t>
            </a:r>
            <a:endParaRPr lang="en-US" sz="2000" dirty="0"/>
          </a:p>
        </p:txBody>
      </p:sp>
      <p:sp>
        <p:nvSpPr>
          <p:cNvPr id="9" name="Option 4.2 text"/>
          <p:cNvSpPr txBox="1"/>
          <p:nvPr/>
        </p:nvSpPr>
        <p:spPr>
          <a:xfrm>
            <a:off x="2002536" y="2258568"/>
            <a:ext cx="9006840" cy="548640"/>
          </a:xfrm>
          <a:prstGeom prst="rect">
            <a:avLst/>
          </a:prstGeom>
          <a:noFill/>
          <a:ln/>
        </p:spPr>
        <p:txBody>
          <a:bodyPr wrap="square" lIns="0" tIns="0" rIns="0" bIns="0" rtlCol="0" anchor="t"/>
          <a:lstStyle/>
          <a:p>
            <a:pPr marL="0" indent="0">
              <a:spcAft>
                <a:spcPts val="600"/>
              </a:spcAft>
              <a:buNone/>
            </a:pPr>
            <a:r>
              <a:rPr lang="en-US" sz="1600" dirty="0">
                <a:solidFill>
                  <a:schemeClr val="tx1"/>
                </a:solidFill>
              </a:rPr>
              <a:t>No integration is required. Simply configure email as the invoice delivery method in your ERP system.</a:t>
            </a:r>
            <a:endParaRPr lang="en-US" sz="1600" dirty="0"/>
          </a:p>
        </p:txBody>
      </p:sp>
      <p:sp>
        <p:nvSpPr>
          <p:cNvPr id="10" name="Sub-step card 1"/>
          <p:cNvSpPr/>
          <p:nvPr/>
        </p:nvSpPr>
        <p:spPr>
          <a:xfrm>
            <a:off x="813816" y="3154680"/>
            <a:ext cx="3337560" cy="123444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52" name="Sub-step card 6"/>
          <p:cNvSpPr/>
          <p:nvPr/>
        </p:nvSpPr>
        <p:spPr>
          <a:xfrm>
            <a:off x="8037576" y="4663440"/>
            <a:ext cx="3337560" cy="123444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48" name="Sub-step card 5"/>
          <p:cNvSpPr/>
          <p:nvPr/>
        </p:nvSpPr>
        <p:spPr>
          <a:xfrm>
            <a:off x="4425696" y="4663440"/>
            <a:ext cx="3337560" cy="123444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44" name="Sub-step card 4"/>
          <p:cNvSpPr/>
          <p:nvPr/>
        </p:nvSpPr>
        <p:spPr>
          <a:xfrm>
            <a:off x="813816" y="4663440"/>
            <a:ext cx="3337560" cy="123444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40" name="Sub-step card 3"/>
          <p:cNvSpPr/>
          <p:nvPr/>
        </p:nvSpPr>
        <p:spPr>
          <a:xfrm>
            <a:off x="8037576" y="3154680"/>
            <a:ext cx="3337560" cy="123444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36" name="Sub-step card 2"/>
          <p:cNvSpPr/>
          <p:nvPr/>
        </p:nvSpPr>
        <p:spPr>
          <a:xfrm>
            <a:off x="4425696" y="3154680"/>
            <a:ext cx="3337560" cy="1234440"/>
          </a:xfrm>
          <a:prstGeom prst="roundRect">
            <a:avLst>
              <a:gd name="adj" fmla="val 473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11" name="Sub-step badge 1"/>
          <p:cNvSpPr/>
          <p:nvPr/>
        </p:nvSpPr>
        <p:spPr>
          <a:xfrm>
            <a:off x="1014984" y="3355848"/>
            <a:ext cx="457200" cy="457200"/>
          </a:xfrm>
          <a:prstGeom prst="ellipse">
            <a:avLst/>
          </a:prstGeom>
          <a:solidFill>
            <a:schemeClr val="accent4"/>
          </a:solidFill>
          <a:ln w="12700">
            <a:solidFill>
              <a:schemeClr val="accent4"/>
            </a:solidFill>
            <a:prstDash val="solid"/>
          </a:ln>
        </p:spPr>
        <p:txBody>
          <a:bodyPr/>
          <a:lstStyle/>
          <a:p>
            <a:endParaRPr lang="en-US"/>
          </a:p>
        </p:txBody>
      </p:sp>
      <p:sp>
        <p:nvSpPr>
          <p:cNvPr id="53" name="Sub-step badge 6"/>
          <p:cNvSpPr/>
          <p:nvPr/>
        </p:nvSpPr>
        <p:spPr>
          <a:xfrm>
            <a:off x="8238744" y="4864608"/>
            <a:ext cx="457200" cy="457200"/>
          </a:xfrm>
          <a:prstGeom prst="ellipse">
            <a:avLst/>
          </a:prstGeom>
          <a:solidFill>
            <a:schemeClr val="accent4"/>
          </a:solidFill>
          <a:ln w="12700">
            <a:solidFill>
              <a:schemeClr val="accent4"/>
            </a:solidFill>
            <a:prstDash val="solid"/>
          </a:ln>
        </p:spPr>
        <p:txBody>
          <a:bodyPr/>
          <a:lstStyle/>
          <a:p>
            <a:endParaRPr lang="en-US"/>
          </a:p>
        </p:txBody>
      </p:sp>
      <p:sp>
        <p:nvSpPr>
          <p:cNvPr id="49" name="Sub-step badge 5"/>
          <p:cNvSpPr/>
          <p:nvPr/>
        </p:nvSpPr>
        <p:spPr>
          <a:xfrm>
            <a:off x="4626864" y="4864608"/>
            <a:ext cx="457200" cy="457200"/>
          </a:xfrm>
          <a:prstGeom prst="ellipse">
            <a:avLst/>
          </a:prstGeom>
          <a:solidFill>
            <a:schemeClr val="accent4"/>
          </a:solidFill>
          <a:ln w="12700">
            <a:solidFill>
              <a:schemeClr val="accent4"/>
            </a:solidFill>
            <a:prstDash val="solid"/>
          </a:ln>
        </p:spPr>
        <p:txBody>
          <a:bodyPr/>
          <a:lstStyle/>
          <a:p>
            <a:endParaRPr lang="en-US"/>
          </a:p>
        </p:txBody>
      </p:sp>
      <p:sp>
        <p:nvSpPr>
          <p:cNvPr id="45" name="Sub-step badge 4"/>
          <p:cNvSpPr/>
          <p:nvPr/>
        </p:nvSpPr>
        <p:spPr>
          <a:xfrm>
            <a:off x="1014984" y="4864608"/>
            <a:ext cx="457200" cy="457200"/>
          </a:xfrm>
          <a:prstGeom prst="ellipse">
            <a:avLst/>
          </a:prstGeom>
          <a:solidFill>
            <a:schemeClr val="accent4"/>
          </a:solidFill>
          <a:ln w="12700">
            <a:solidFill>
              <a:schemeClr val="accent4"/>
            </a:solidFill>
            <a:prstDash val="solid"/>
          </a:ln>
        </p:spPr>
        <p:txBody>
          <a:bodyPr/>
          <a:lstStyle/>
          <a:p>
            <a:endParaRPr lang="en-US"/>
          </a:p>
        </p:txBody>
      </p:sp>
      <p:sp>
        <p:nvSpPr>
          <p:cNvPr id="41" name="Sub-step badge 3"/>
          <p:cNvSpPr/>
          <p:nvPr/>
        </p:nvSpPr>
        <p:spPr>
          <a:xfrm>
            <a:off x="8238744" y="3355848"/>
            <a:ext cx="457200" cy="457200"/>
          </a:xfrm>
          <a:prstGeom prst="ellipse">
            <a:avLst/>
          </a:prstGeom>
          <a:solidFill>
            <a:schemeClr val="accent4"/>
          </a:solidFill>
          <a:ln w="12700">
            <a:solidFill>
              <a:schemeClr val="accent4"/>
            </a:solidFill>
            <a:prstDash val="solid"/>
          </a:ln>
        </p:spPr>
        <p:txBody>
          <a:bodyPr/>
          <a:lstStyle/>
          <a:p>
            <a:endParaRPr lang="en-US"/>
          </a:p>
        </p:txBody>
      </p:sp>
      <p:sp>
        <p:nvSpPr>
          <p:cNvPr id="37" name="Sub-step badge 2"/>
          <p:cNvSpPr/>
          <p:nvPr/>
        </p:nvSpPr>
        <p:spPr>
          <a:xfrm>
            <a:off x="4626864" y="3355848"/>
            <a:ext cx="457200" cy="457200"/>
          </a:xfrm>
          <a:prstGeom prst="ellipse">
            <a:avLst/>
          </a:prstGeom>
          <a:solidFill>
            <a:schemeClr val="accent4"/>
          </a:solidFill>
          <a:ln w="12700">
            <a:solidFill>
              <a:schemeClr val="accent4"/>
            </a:solidFill>
            <a:prstDash val="solid"/>
          </a:ln>
        </p:spPr>
        <p:txBody>
          <a:bodyPr/>
          <a:lstStyle/>
          <a:p>
            <a:endParaRPr lang="en-US"/>
          </a:p>
        </p:txBody>
      </p:sp>
      <p:sp>
        <p:nvSpPr>
          <p:cNvPr id="12" name="Sub-step number 1"/>
          <p:cNvSpPr txBox="1"/>
          <p:nvPr/>
        </p:nvSpPr>
        <p:spPr>
          <a:xfrm>
            <a:off x="1014984" y="3355848"/>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1</a:t>
            </a:r>
            <a:endParaRPr lang="en-US" sz="1600" dirty="0"/>
          </a:p>
        </p:txBody>
      </p:sp>
      <p:sp>
        <p:nvSpPr>
          <p:cNvPr id="54" name="Sub-step number 6"/>
          <p:cNvSpPr txBox="1"/>
          <p:nvPr/>
        </p:nvSpPr>
        <p:spPr>
          <a:xfrm>
            <a:off x="8238744" y="4864608"/>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6</a:t>
            </a:r>
            <a:endParaRPr lang="en-US" sz="1600" dirty="0"/>
          </a:p>
        </p:txBody>
      </p:sp>
      <p:sp>
        <p:nvSpPr>
          <p:cNvPr id="50" name="Sub-step number 5"/>
          <p:cNvSpPr txBox="1"/>
          <p:nvPr/>
        </p:nvSpPr>
        <p:spPr>
          <a:xfrm>
            <a:off x="4626864" y="4864608"/>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5</a:t>
            </a:r>
            <a:endParaRPr lang="en-US" sz="1600" dirty="0"/>
          </a:p>
        </p:txBody>
      </p:sp>
      <p:sp>
        <p:nvSpPr>
          <p:cNvPr id="46" name="Sub-step number 4"/>
          <p:cNvSpPr txBox="1"/>
          <p:nvPr/>
        </p:nvSpPr>
        <p:spPr>
          <a:xfrm>
            <a:off x="1014984" y="4864608"/>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4</a:t>
            </a:r>
            <a:endParaRPr lang="en-US" sz="1600" dirty="0"/>
          </a:p>
        </p:txBody>
      </p:sp>
      <p:sp>
        <p:nvSpPr>
          <p:cNvPr id="42" name="Sub-step number 3"/>
          <p:cNvSpPr txBox="1"/>
          <p:nvPr/>
        </p:nvSpPr>
        <p:spPr>
          <a:xfrm>
            <a:off x="8238744" y="3355848"/>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3</a:t>
            </a:r>
            <a:endParaRPr lang="en-US" sz="1600" dirty="0"/>
          </a:p>
        </p:txBody>
      </p:sp>
      <p:sp>
        <p:nvSpPr>
          <p:cNvPr id="38" name="Sub-step number 2"/>
          <p:cNvSpPr txBox="1"/>
          <p:nvPr/>
        </p:nvSpPr>
        <p:spPr>
          <a:xfrm>
            <a:off x="4626864" y="3355848"/>
            <a:ext cx="457200" cy="457200"/>
          </a:xfrm>
          <a:prstGeom prst="rect">
            <a:avLst/>
          </a:prstGeom>
          <a:noFill/>
          <a:ln/>
        </p:spPr>
        <p:txBody>
          <a:bodyPr wrap="square" lIns="0" tIns="0" rIns="0" bIns="0" rtlCol="0" anchor="ctr"/>
          <a:lstStyle/>
          <a:p>
            <a:pPr marL="0" indent="0" algn="ctr">
              <a:buNone/>
            </a:pPr>
            <a:r>
              <a:rPr lang="en-US" sz="1600" b="1" dirty="0">
                <a:solidFill>
                  <a:schemeClr val="bg1"/>
                </a:solidFill>
              </a:rPr>
              <a:t>2</a:t>
            </a:r>
            <a:endParaRPr lang="en-US" sz="1600" dirty="0"/>
          </a:p>
        </p:txBody>
      </p:sp>
      <p:sp>
        <p:nvSpPr>
          <p:cNvPr id="13" name="Sub-step text 1"/>
          <p:cNvSpPr txBox="1"/>
          <p:nvPr/>
        </p:nvSpPr>
        <p:spPr>
          <a:xfrm>
            <a:off x="1591056" y="3319272"/>
            <a:ext cx="2441448" cy="960120"/>
          </a:xfrm>
          <a:prstGeom prst="rect">
            <a:avLst/>
          </a:prstGeom>
          <a:noFill/>
          <a:ln/>
        </p:spPr>
        <p:txBody>
          <a:bodyPr wrap="square" lIns="0" tIns="0" rIns="0" bIns="0" rtlCol="0" anchor="t"/>
          <a:lstStyle/>
          <a:p>
            <a:pPr marL="0" indent="0">
              <a:spcAft>
                <a:spcPts val="600"/>
              </a:spcAft>
              <a:buNone/>
            </a:pPr>
            <a:r>
              <a:rPr lang="en-US" sz="1250" dirty="0">
                <a:solidFill>
                  <a:schemeClr val="tx1"/>
                </a:solidFill>
              </a:rPr>
              <a:t>Check whether the Business partner record in ERP has a field for entering the recipient’s e-mail address.</a:t>
            </a:r>
            <a:endParaRPr lang="en-US" sz="1250" dirty="0"/>
          </a:p>
        </p:txBody>
      </p:sp>
      <p:sp>
        <p:nvSpPr>
          <p:cNvPr id="55" name="Sub-step text 6"/>
          <p:cNvSpPr txBox="1"/>
          <p:nvPr/>
        </p:nvSpPr>
        <p:spPr>
          <a:xfrm>
            <a:off x="8814816" y="4828032"/>
            <a:ext cx="2441448" cy="960120"/>
          </a:xfrm>
          <a:prstGeom prst="rect">
            <a:avLst/>
          </a:prstGeom>
          <a:noFill/>
          <a:ln/>
        </p:spPr>
        <p:txBody>
          <a:bodyPr wrap="square" lIns="0" tIns="0" rIns="0" bIns="0" rtlCol="0" anchor="t"/>
          <a:lstStyle/>
          <a:p>
            <a:pPr marL="0" indent="0">
              <a:spcAft>
                <a:spcPts val="600"/>
              </a:spcAft>
              <a:buNone/>
            </a:pPr>
            <a:r>
              <a:rPr lang="en-US" sz="1250" dirty="0">
                <a:solidFill>
                  <a:schemeClr val="tx1"/>
                </a:solidFill>
              </a:rPr>
              <a:t>Docura converts the PDF invoices into structured electronic invoices (E-rēķini) and delivers them to your partners' ERP systems.</a:t>
            </a:r>
            <a:endParaRPr lang="en-US" sz="1250" dirty="0"/>
          </a:p>
        </p:txBody>
      </p:sp>
      <p:sp>
        <p:nvSpPr>
          <p:cNvPr id="51" name="Sub-step text 5"/>
          <p:cNvSpPr txBox="1"/>
          <p:nvPr/>
        </p:nvSpPr>
        <p:spPr>
          <a:xfrm>
            <a:off x="5202936" y="4828032"/>
            <a:ext cx="2441448" cy="960120"/>
          </a:xfrm>
          <a:prstGeom prst="rect">
            <a:avLst/>
          </a:prstGeom>
          <a:noFill/>
          <a:ln/>
        </p:spPr>
        <p:txBody>
          <a:bodyPr wrap="square" lIns="0" tIns="0" rIns="0" bIns="0" rtlCol="0" anchor="t"/>
          <a:lstStyle/>
          <a:p>
            <a:pPr marL="0" indent="0">
              <a:spcAft>
                <a:spcPts val="600"/>
              </a:spcAft>
              <a:buNone/>
            </a:pPr>
            <a:r>
              <a:rPr lang="en-US" sz="1250" dirty="0">
                <a:solidFill>
                  <a:schemeClr val="tx1"/>
                </a:solidFill>
              </a:rPr>
              <a:t>Send PDF invoices to your business partners from your ERP.</a:t>
            </a:r>
            <a:endParaRPr lang="en-US" sz="1250" dirty="0"/>
          </a:p>
        </p:txBody>
      </p:sp>
      <p:sp>
        <p:nvSpPr>
          <p:cNvPr id="47" name="Sub-step text 4"/>
          <p:cNvSpPr txBox="1"/>
          <p:nvPr/>
        </p:nvSpPr>
        <p:spPr>
          <a:xfrm>
            <a:off x="1591056" y="4828032"/>
            <a:ext cx="2441448" cy="960120"/>
          </a:xfrm>
          <a:prstGeom prst="rect">
            <a:avLst/>
          </a:prstGeom>
          <a:noFill/>
          <a:ln/>
        </p:spPr>
        <p:txBody>
          <a:bodyPr wrap="square" lIns="0" tIns="0" rIns="0" bIns="0" rtlCol="0" anchor="t"/>
          <a:lstStyle/>
          <a:p>
            <a:pPr marL="0" indent="0">
              <a:spcAft>
                <a:spcPts val="600"/>
              </a:spcAft>
              <a:buNone/>
            </a:pPr>
            <a:r>
              <a:rPr lang="en-US" sz="1250" dirty="0">
                <a:solidFill>
                  <a:schemeClr val="tx1"/>
                </a:solidFill>
              </a:rPr>
              <a:t>If the field in ERP is not available, inform Docura. Our specialists will help you find a suitable way to add address.</a:t>
            </a:r>
            <a:endParaRPr lang="en-US" sz="1250" dirty="0"/>
          </a:p>
        </p:txBody>
      </p:sp>
      <p:sp>
        <p:nvSpPr>
          <p:cNvPr id="43" name="Sub-step text 3"/>
          <p:cNvSpPr txBox="1"/>
          <p:nvPr/>
        </p:nvSpPr>
        <p:spPr>
          <a:xfrm>
            <a:off x="8814816" y="3319272"/>
            <a:ext cx="2441448" cy="960120"/>
          </a:xfrm>
          <a:prstGeom prst="rect">
            <a:avLst/>
          </a:prstGeom>
          <a:noFill/>
          <a:ln/>
        </p:spPr>
        <p:txBody>
          <a:bodyPr wrap="square" lIns="0" tIns="0" rIns="0" bIns="0" rtlCol="0" anchor="t"/>
          <a:lstStyle/>
          <a:p>
            <a:pPr marL="0" indent="0">
              <a:spcAft>
                <a:spcPts val="600"/>
              </a:spcAft>
              <a:buNone/>
            </a:pPr>
            <a:r>
              <a:rPr lang="en-US" sz="1250" dirty="0">
                <a:solidFill>
                  <a:schemeClr val="tx1"/>
                </a:solidFill>
              </a:rPr>
              <a:t>Enter and save this email address in the records of all business partners to whom you want to send invoices in E-rēķini format.</a:t>
            </a:r>
            <a:endParaRPr lang="en-US" sz="1250" dirty="0"/>
          </a:p>
        </p:txBody>
      </p:sp>
      <p:sp>
        <p:nvSpPr>
          <p:cNvPr id="39" name="Sub-step text 2"/>
          <p:cNvSpPr txBox="1"/>
          <p:nvPr/>
        </p:nvSpPr>
        <p:spPr>
          <a:xfrm>
            <a:off x="5202936" y="3319272"/>
            <a:ext cx="2441448" cy="960120"/>
          </a:xfrm>
          <a:prstGeom prst="rect">
            <a:avLst/>
          </a:prstGeom>
          <a:noFill/>
          <a:ln/>
        </p:spPr>
        <p:txBody>
          <a:bodyPr wrap="square" lIns="0" tIns="0" rIns="0" bIns="0" rtlCol="0" anchor="t"/>
          <a:lstStyle/>
          <a:p>
            <a:pPr marL="0" indent="0">
              <a:spcAft>
                <a:spcPts val="600"/>
              </a:spcAft>
              <a:buNone/>
            </a:pPr>
            <a:r>
              <a:rPr lang="en-US" sz="1250" dirty="0">
                <a:solidFill>
                  <a:schemeClr val="tx1"/>
                </a:solidFill>
              </a:rPr>
              <a:t>Get your technical email address from Docura, for example, </a:t>
            </a:r>
            <a:r>
              <a:rPr lang="en-US" sz="1050" b="1" dirty="0">
                <a:solidFill>
                  <a:schemeClr val="tx1"/>
                </a:solidFill>
              </a:rPr>
              <a:t>your_company_name@edi.docura.net</a:t>
            </a:r>
            <a:endParaRPr lang="en-US" sz="1250" dirty="0"/>
          </a:p>
        </p:txBody>
      </p:sp>
      <p:sp>
        <p:nvSpPr>
          <p:cNvPr id="14" name="Arrow 1"/>
          <p:cNvSpPr/>
          <p:nvPr/>
        </p:nvSpPr>
        <p:spPr>
          <a:xfrm>
            <a:off x="4219956" y="368046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58" name="Arrow 5"/>
          <p:cNvSpPr/>
          <p:nvPr/>
        </p:nvSpPr>
        <p:spPr>
          <a:xfrm>
            <a:off x="7831836" y="518922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57" name="Arrow 4"/>
          <p:cNvSpPr/>
          <p:nvPr/>
        </p:nvSpPr>
        <p:spPr>
          <a:xfrm>
            <a:off x="4219956" y="518922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56" name="Arrow 2"/>
          <p:cNvSpPr/>
          <p:nvPr/>
        </p:nvSpPr>
        <p:spPr>
          <a:xfrm>
            <a:off x="7831836" y="3680460"/>
            <a:ext cx="137160" cy="182880"/>
          </a:xfrm>
          <a:prstGeom prst="chevron">
            <a:avLst/>
          </a:prstGeom>
          <a:solidFill>
            <a:schemeClr val="accent6"/>
          </a:solidFill>
          <a:ln w="12700">
            <a:solidFill>
              <a:schemeClr val="accent6"/>
            </a:solidFill>
            <a:prstDash val="solid"/>
          </a:ln>
        </p:spPr>
        <p:txBody>
          <a:bodyPr/>
          <a:lstStyle/>
          <a:p>
            <a:endParaRPr lang="en-US"/>
          </a:p>
        </p:txBody>
      </p:sp>
      <p:sp>
        <p:nvSpPr>
          <p:cNvPr id="3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tep 5 pill"/>
          <p:cNvSpPr/>
          <p:nvPr/>
        </p:nvSpPr>
        <p:spPr>
          <a:xfrm>
            <a:off x="813816" y="804672"/>
            <a:ext cx="1600200" cy="56692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3" name="Step 5 pill text"/>
          <p:cNvSpPr txBox="1"/>
          <p:nvPr/>
        </p:nvSpPr>
        <p:spPr>
          <a:xfrm>
            <a:off x="813816" y="804672"/>
            <a:ext cx="1600200" cy="566928"/>
          </a:xfrm>
          <a:prstGeom prst="rect">
            <a:avLst/>
          </a:prstGeom>
          <a:noFill/>
          <a:ln/>
        </p:spPr>
        <p:txBody>
          <a:bodyPr wrap="square" lIns="0" tIns="0" rIns="0" bIns="0" rtlCol="0" anchor="ctr"/>
          <a:lstStyle/>
          <a:p>
            <a:pPr marL="0" indent="0" algn="ctr">
              <a:buNone/>
            </a:pPr>
            <a:r>
              <a:rPr lang="en-US" sz="2400" b="1" dirty="0">
                <a:solidFill>
                  <a:schemeClr val="bg1"/>
                </a:solidFill>
              </a:rPr>
              <a:t>Step 5</a:t>
            </a:r>
            <a:endParaRPr lang="en-US" sz="2400" dirty="0"/>
          </a:p>
        </p:txBody>
      </p:sp>
      <p:sp>
        <p:nvSpPr>
          <p:cNvPr id="4" name="Step 5 title"/>
          <p:cNvSpPr txBox="1"/>
          <p:nvPr/>
        </p:nvSpPr>
        <p:spPr>
          <a:xfrm>
            <a:off x="2642616" y="758952"/>
            <a:ext cx="8732520" cy="658368"/>
          </a:xfrm>
          <a:prstGeom prst="rect">
            <a:avLst/>
          </a:prstGeom>
          <a:noFill/>
          <a:ln/>
        </p:spPr>
        <p:txBody>
          <a:bodyPr wrap="square" lIns="0" tIns="0" rIns="0" bIns="0" rtlCol="0" anchor="ctr"/>
          <a:lstStyle/>
          <a:p>
            <a:pPr marL="0" indent="0">
              <a:buNone/>
            </a:pPr>
            <a:r>
              <a:rPr lang="en-US" sz="3000" b="1" dirty="0">
                <a:solidFill>
                  <a:schemeClr val="tx2"/>
                </a:solidFill>
              </a:rPr>
              <a:t>Testing</a:t>
            </a:r>
            <a:endParaRPr lang="en-US" sz="30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11</a:t>
            </a:fld>
            <a:endParaRPr lang="en-US"/>
          </a:p>
        </p:txBody>
      </p:sp>
      <p:sp>
        <p:nvSpPr>
          <p:cNvPr id="7" name="Step 2 card">
            <a:extLst>
              <a:ext uri="{FF2B5EF4-FFF2-40B4-BE49-F238E27FC236}">
                <a16:creationId xmlns:a16="http://schemas.microsoft.com/office/drawing/2014/main" id="{7D43DFD5-40E7-E5F8-2556-86128857BF13}"/>
              </a:ext>
            </a:extLst>
          </p:cNvPr>
          <p:cNvSpPr/>
          <p:nvPr/>
        </p:nvSpPr>
        <p:spPr>
          <a:xfrm>
            <a:off x="813816" y="1600200"/>
            <a:ext cx="10561320" cy="2377440"/>
          </a:xfrm>
          <a:prstGeom prst="roundRect">
            <a:avLst>
              <a:gd name="adj" fmla="val 3846"/>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9" name="Step 2 text">
            <a:extLst>
              <a:ext uri="{FF2B5EF4-FFF2-40B4-BE49-F238E27FC236}">
                <a16:creationId xmlns:a16="http://schemas.microsoft.com/office/drawing/2014/main" id="{90D1F454-B628-DCDA-A478-5C286E913787}"/>
              </a:ext>
            </a:extLst>
          </p:cNvPr>
          <p:cNvSpPr txBox="1"/>
          <p:nvPr/>
        </p:nvSpPr>
        <p:spPr>
          <a:xfrm>
            <a:off x="1271016" y="1965960"/>
            <a:ext cx="9646920" cy="1371600"/>
          </a:xfrm>
          <a:prstGeom prst="rect">
            <a:avLst/>
          </a:prstGeom>
          <a:noFill/>
          <a:ln/>
        </p:spPr>
        <p:txBody>
          <a:bodyPr wrap="square" lIns="0" tIns="0" rIns="0" bIns="0" rtlCol="0" anchor="t"/>
          <a:lstStyle/>
          <a:p>
            <a:pPr marL="0" indent="0">
              <a:spcAft>
                <a:spcPts val="600"/>
              </a:spcAft>
              <a:buNone/>
            </a:pPr>
            <a:r>
              <a:rPr lang="en-US" sz="2000" dirty="0" err="1">
                <a:solidFill>
                  <a:schemeClr val="tx1"/>
                </a:solidFill>
              </a:rPr>
              <a:t>Docura</a:t>
            </a:r>
            <a:r>
              <a:rPr lang="en-US" sz="2000" dirty="0">
                <a:solidFill>
                  <a:schemeClr val="tx1"/>
                </a:solidFill>
              </a:rPr>
              <a:t> will test the invoice sending process and verify that the solution is ready for use. Once testing is successfully completed, you can start sending </a:t>
            </a:r>
            <a:r>
              <a:rPr lang="en-US" sz="2000" b="1" dirty="0">
                <a:solidFill>
                  <a:schemeClr val="tx1"/>
                </a:solidFill>
              </a:rPr>
              <a:t>E-</a:t>
            </a:r>
            <a:r>
              <a:rPr lang="en-US" sz="2000" b="1" dirty="0" err="1">
                <a:solidFill>
                  <a:schemeClr val="tx1"/>
                </a:solidFill>
              </a:rPr>
              <a:t>rēķini</a:t>
            </a:r>
            <a:r>
              <a:rPr lang="en-US" sz="2000" dirty="0">
                <a:solidFill>
                  <a:schemeClr val="tx1"/>
                </a:solidFill>
              </a:rPr>
              <a:t> to your business partners on a regular basis.</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tep 6 pill"/>
          <p:cNvSpPr/>
          <p:nvPr/>
        </p:nvSpPr>
        <p:spPr>
          <a:xfrm>
            <a:off x="813816" y="804672"/>
            <a:ext cx="1600200" cy="56692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3" name="Step 6 pill text"/>
          <p:cNvSpPr txBox="1"/>
          <p:nvPr/>
        </p:nvSpPr>
        <p:spPr>
          <a:xfrm>
            <a:off x="813816" y="804672"/>
            <a:ext cx="1600200" cy="566928"/>
          </a:xfrm>
          <a:prstGeom prst="rect">
            <a:avLst/>
          </a:prstGeom>
          <a:noFill/>
          <a:ln/>
        </p:spPr>
        <p:txBody>
          <a:bodyPr wrap="square" lIns="0" tIns="0" rIns="0" bIns="0" rtlCol="0" anchor="ctr"/>
          <a:lstStyle/>
          <a:p>
            <a:pPr marL="0" indent="0" algn="ctr">
              <a:buNone/>
            </a:pPr>
            <a:r>
              <a:rPr lang="en-US" sz="2400" b="1" dirty="0">
                <a:solidFill>
                  <a:schemeClr val="bg1"/>
                </a:solidFill>
              </a:rPr>
              <a:t>Step 6</a:t>
            </a:r>
            <a:endParaRPr lang="en-US" sz="2400" dirty="0"/>
          </a:p>
        </p:txBody>
      </p:sp>
      <p:sp>
        <p:nvSpPr>
          <p:cNvPr id="4" name="Step 6 title"/>
          <p:cNvSpPr txBox="1"/>
          <p:nvPr/>
        </p:nvSpPr>
        <p:spPr>
          <a:xfrm>
            <a:off x="2642616" y="758952"/>
            <a:ext cx="8732520" cy="658368"/>
          </a:xfrm>
          <a:prstGeom prst="rect">
            <a:avLst/>
          </a:prstGeom>
          <a:noFill/>
          <a:ln/>
        </p:spPr>
        <p:txBody>
          <a:bodyPr wrap="square" lIns="0" tIns="0" rIns="0" bIns="0" rtlCol="0" anchor="ctr"/>
          <a:lstStyle/>
          <a:p>
            <a:pPr marL="0" indent="0">
              <a:buNone/>
            </a:pPr>
            <a:r>
              <a:rPr lang="en-US" sz="3000" b="1" dirty="0">
                <a:solidFill>
                  <a:schemeClr val="tx2"/>
                </a:solidFill>
              </a:rPr>
              <a:t>Go Live and monitoring</a:t>
            </a:r>
            <a:endParaRPr lang="en-US" sz="3000" dirty="0"/>
          </a:p>
        </p:txBody>
      </p:sp>
      <p:sp>
        <p:nvSpPr>
          <p:cNvPr id="25"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12</a:t>
            </a:fld>
            <a:endParaRPr lang="en-US"/>
          </a:p>
        </p:txBody>
      </p:sp>
      <p:sp>
        <p:nvSpPr>
          <p:cNvPr id="7" name="Step 2 card">
            <a:extLst>
              <a:ext uri="{FF2B5EF4-FFF2-40B4-BE49-F238E27FC236}">
                <a16:creationId xmlns:a16="http://schemas.microsoft.com/office/drawing/2014/main" id="{7CC584B1-337F-B9D9-799C-A26E82CD26A9}"/>
              </a:ext>
            </a:extLst>
          </p:cNvPr>
          <p:cNvSpPr/>
          <p:nvPr/>
        </p:nvSpPr>
        <p:spPr>
          <a:xfrm>
            <a:off x="813816" y="1600200"/>
            <a:ext cx="10561320" cy="1600200"/>
          </a:xfrm>
          <a:prstGeom prst="roundRect">
            <a:avLst>
              <a:gd name="adj" fmla="val 3846"/>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26" name="Support card">
            <a:extLst>
              <a:ext uri="{FF2B5EF4-FFF2-40B4-BE49-F238E27FC236}">
                <a16:creationId xmlns:a16="http://schemas.microsoft.com/office/drawing/2014/main" id="{7CC584B1-337F-B9D9-799C-A26E82CD26A9}"/>
              </a:ext>
            </a:extLst>
          </p:cNvPr>
          <p:cNvSpPr/>
          <p:nvPr/>
        </p:nvSpPr>
        <p:spPr>
          <a:xfrm>
            <a:off x="813816" y="3474720"/>
            <a:ext cx="10561320" cy="1600200"/>
          </a:xfrm>
          <a:prstGeom prst="roundRect">
            <a:avLst>
              <a:gd name="adj" fmla="val 3846"/>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9" name="Step 2 text">
            <a:extLst>
              <a:ext uri="{FF2B5EF4-FFF2-40B4-BE49-F238E27FC236}">
                <a16:creationId xmlns:a16="http://schemas.microsoft.com/office/drawing/2014/main" id="{4F627A8E-29CA-18A9-0159-66EDC7A01B03}"/>
              </a:ext>
            </a:extLst>
          </p:cNvPr>
          <p:cNvSpPr txBox="1"/>
          <p:nvPr/>
        </p:nvSpPr>
        <p:spPr>
          <a:xfrm>
            <a:off x="1271016" y="1965960"/>
            <a:ext cx="9646920" cy="1188720"/>
          </a:xfrm>
          <a:prstGeom prst="rect">
            <a:avLst/>
          </a:prstGeom>
          <a:noFill/>
          <a:ln/>
        </p:spPr>
        <p:txBody>
          <a:bodyPr wrap="square" lIns="0" tIns="0" rIns="0" bIns="0" rtlCol="0" anchor="t"/>
          <a:lstStyle/>
          <a:p>
            <a:pPr marL="0" indent="0">
              <a:spcAft>
                <a:spcPts val="600"/>
              </a:spcAft>
              <a:buNone/>
            </a:pPr>
            <a:r>
              <a:rPr lang="en-US" sz="2000" b="1" dirty="0" err="1">
                <a:solidFill>
                  <a:schemeClr val="tx1"/>
                </a:solidFill>
              </a:rPr>
              <a:t>Docura</a:t>
            </a:r>
            <a:r>
              <a:rPr lang="en-US" sz="2000" dirty="0">
                <a:solidFill>
                  <a:schemeClr val="tx1"/>
                </a:solidFill>
              </a:rPr>
              <a:t> provides automated monitoring of document exchange. If an error occurs during invoice sending, you will receive an email notification so you can take the necessary action promptly.</a:t>
            </a:r>
            <a:endParaRPr lang="en-US" sz="2000" dirty="0"/>
          </a:p>
        </p:txBody>
      </p:sp>
      <p:sp>
        <p:nvSpPr>
          <p:cNvPr id="27" name="Support text">
            <a:extLst>
              <a:ext uri="{FF2B5EF4-FFF2-40B4-BE49-F238E27FC236}">
                <a16:creationId xmlns:a16="http://schemas.microsoft.com/office/drawing/2014/main" id="{4F627A8E-29CA-18A9-0159-66EDC7A01B03}"/>
              </a:ext>
            </a:extLst>
          </p:cNvPr>
          <p:cNvSpPr txBox="1"/>
          <p:nvPr/>
        </p:nvSpPr>
        <p:spPr>
          <a:xfrm>
            <a:off x="1271016" y="3703320"/>
            <a:ext cx="9646920" cy="1234440"/>
          </a:xfrm>
          <a:prstGeom prst="rect">
            <a:avLst/>
          </a:prstGeom>
          <a:noFill/>
          <a:ln/>
        </p:spPr>
        <p:txBody>
          <a:bodyPr wrap="square" lIns="0" tIns="0" rIns="0" bIns="0" rtlCol="0" anchor="t"/>
          <a:lstStyle/>
          <a:p>
            <a:pPr marL="0" indent="0">
              <a:spcAft>
                <a:spcPts val="600"/>
              </a:spcAft>
              <a:buNone/>
            </a:pPr>
            <a:r>
              <a:rPr lang="en-US" sz="2000" b="1" dirty="0" err="1">
                <a:solidFill>
                  <a:schemeClr val="tx1"/>
                </a:solidFill>
              </a:rPr>
              <a:t>Support</a:t>
            </a:r>
            <a:endParaRPr lang="en-US" sz="2000" dirty="0"/>
          </a:p>
          <a:p>
            <a:pPr marL="0" indent="0">
              <a:spcAft>
                <a:spcPts val="600"/>
              </a:spcAft>
              <a:buNone/>
            </a:pPr>
            <a:r>
              <a:rPr lang="en-US" sz="2000" dirty="0" err="1">
                <a:solidFill>
                  <a:schemeClr val="tx1"/>
                </a:solidFill>
              </a:rPr>
              <a:t>If you need assistance, please contact our support team at </a:t>
            </a:r>
            <a:r>
              <a:rPr lang="en-US" sz="2000" u="sng" dirty="0" err="1">
                <a:solidFill>
                  <a:srgbClr val="1160F0"/>
                </a:solidFill>
                <a:hlinkClick r:id="rId3"/>
              </a:rPr>
              <a:t>support@docura.net</a:t>
            </a:r>
            <a:r>
              <a:rPr lang="en-US" sz="2000" dirty="0" err="1">
                <a:solidFill>
                  <a:schemeClr val="tx1"/>
                </a:solidFill>
              </a:rPr>
              <a:t>.</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813816" y="777240"/>
            <a:ext cx="10561320" cy="594360"/>
          </a:xfrm>
          <a:prstGeom prst="rect">
            <a:avLst/>
          </a:prstGeom>
          <a:noFill/>
          <a:ln/>
        </p:spPr>
        <p:txBody>
          <a:bodyPr wrap="square" lIns="0" tIns="0" rIns="0" bIns="0" rtlCol="0" anchor="t"/>
          <a:lstStyle/>
          <a:p>
            <a:pPr marL="0" indent="0" algn="l">
              <a:buNone/>
            </a:pPr>
            <a:r>
              <a:rPr lang="en-US" sz="3600" b="1" dirty="0">
                <a:solidFill>
                  <a:schemeClr val="tx2"/>
                </a:solidFill>
              </a:rPr>
              <a:t>FAQ</a:t>
            </a:r>
            <a:endParaRPr lang="en-US" sz="3600" dirty="0"/>
          </a:p>
        </p:txBody>
      </p:sp>
      <p:sp>
        <p:nvSpPr>
          <p:cNvPr id="3" name="FAQ question title"/>
          <p:cNvSpPr txBox="1"/>
          <p:nvPr/>
        </p:nvSpPr>
        <p:spPr>
          <a:xfrm>
            <a:off x="813816" y="1417320"/>
            <a:ext cx="10561320" cy="411480"/>
          </a:xfrm>
          <a:prstGeom prst="rect">
            <a:avLst/>
          </a:prstGeom>
          <a:noFill/>
          <a:ln/>
        </p:spPr>
        <p:txBody>
          <a:bodyPr wrap="square" lIns="0" tIns="0" rIns="0" bIns="0" rtlCol="0" anchor="t"/>
          <a:lstStyle/>
          <a:p>
            <a:pPr marL="0" indent="0">
              <a:spcAft>
                <a:spcPts val="600"/>
              </a:spcAft>
              <a:buNone/>
            </a:pPr>
            <a:r>
              <a:rPr lang="en-US" sz="2200" b="1" dirty="0">
                <a:solidFill>
                  <a:schemeClr val="tx2"/>
                </a:solidFill>
              </a:rPr>
              <a:t>How much does it cost?</a:t>
            </a:r>
            <a:endParaRPr lang="en-US" sz="2200" dirty="0"/>
          </a:p>
        </p:txBody>
      </p:sp>
      <p:sp>
        <p:nvSpPr>
          <p:cNvPr id="4" name="Question card"/>
          <p:cNvSpPr/>
          <p:nvPr/>
        </p:nvSpPr>
        <p:spPr>
          <a:xfrm>
            <a:off x="813816" y="1920240"/>
            <a:ext cx="10561320" cy="777240"/>
          </a:xfrm>
          <a:prstGeom prst="roundRect">
            <a:avLst>
              <a:gd name="adj" fmla="val 11765"/>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5" name="Q badge"/>
          <p:cNvSpPr/>
          <p:nvPr/>
        </p:nvSpPr>
        <p:spPr>
          <a:xfrm>
            <a:off x="1088136" y="2112264"/>
            <a:ext cx="502920" cy="384048"/>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6" name="Q badge letter"/>
          <p:cNvSpPr txBox="1"/>
          <p:nvPr/>
        </p:nvSpPr>
        <p:spPr>
          <a:xfrm>
            <a:off x="1088136" y="2112264"/>
            <a:ext cx="502920" cy="384048"/>
          </a:xfrm>
          <a:prstGeom prst="rect">
            <a:avLst/>
          </a:prstGeom>
          <a:noFill/>
          <a:ln/>
        </p:spPr>
        <p:txBody>
          <a:bodyPr wrap="square" lIns="0" tIns="0" rIns="0" bIns="0" rtlCol="0" anchor="ctr"/>
          <a:lstStyle/>
          <a:p>
            <a:pPr marL="0" indent="0" algn="ctr">
              <a:buNone/>
            </a:pPr>
            <a:r>
              <a:rPr lang="en-US" sz="1600" b="1" dirty="0">
                <a:solidFill>
                  <a:schemeClr val="bg1"/>
                </a:solidFill>
              </a:rPr>
              <a:t>Q</a:t>
            </a:r>
            <a:endParaRPr lang="en-US" sz="1600" dirty="0"/>
          </a:p>
        </p:txBody>
      </p:sp>
      <p:sp>
        <p:nvSpPr>
          <p:cNvPr id="7" name="Question text"/>
          <p:cNvSpPr txBox="1"/>
          <p:nvPr/>
        </p:nvSpPr>
        <p:spPr>
          <a:xfrm>
            <a:off x="1773936" y="1920240"/>
            <a:ext cx="9326880" cy="777240"/>
          </a:xfrm>
          <a:prstGeom prst="rect">
            <a:avLst/>
          </a:prstGeom>
          <a:noFill/>
          <a:ln/>
        </p:spPr>
        <p:txBody>
          <a:bodyPr wrap="square" lIns="0" tIns="0" rIns="0" bIns="0" rtlCol="0" anchor="ctr"/>
          <a:lstStyle/>
          <a:p>
            <a:pPr marL="0" indent="0">
              <a:spcAft>
                <a:spcPts val="600"/>
              </a:spcAft>
              <a:buNone/>
            </a:pPr>
            <a:r>
              <a:rPr lang="en-US" sz="1500" dirty="0">
                <a:solidFill>
                  <a:schemeClr val="tx1"/>
                </a:solidFill>
              </a:rPr>
              <a:t>How much does it cost to activate the E-rēķini solution without ERP integration? </a:t>
            </a:r>
            <a:br>
              <a:rPr lang="ru-RU" sz="1500" dirty="0">
                <a:solidFill>
                  <a:schemeClr val="tx1"/>
                </a:solidFill>
              </a:rPr>
            </a:br>
            <a:r>
              <a:rPr lang="en-US" sz="1500" dirty="0">
                <a:solidFill>
                  <a:schemeClr val="tx1"/>
                </a:solidFill>
              </a:rPr>
              <a:t>I send approximately 300 invoices per month.</a:t>
            </a:r>
            <a:endParaRPr lang="en-US" sz="1500" dirty="0"/>
          </a:p>
        </p:txBody>
      </p:sp>
      <p:sp>
        <p:nvSpPr>
          <p:cNvPr id="8" name="A badge"/>
          <p:cNvSpPr/>
          <p:nvPr/>
        </p:nvSpPr>
        <p:spPr>
          <a:xfrm>
            <a:off x="1088136" y="2880360"/>
            <a:ext cx="502920" cy="384048"/>
          </a:xfrm>
          <a:prstGeom prst="roundRect">
            <a:avLst>
              <a:gd name="adj" fmla="val 50000"/>
            </a:avLst>
          </a:prstGeom>
          <a:solidFill>
            <a:schemeClr val="accent4"/>
          </a:solidFill>
          <a:ln w="12700">
            <a:solidFill>
              <a:schemeClr val="accent4"/>
            </a:solidFill>
            <a:prstDash val="solid"/>
          </a:ln>
        </p:spPr>
        <p:txBody>
          <a:bodyPr/>
          <a:lstStyle/>
          <a:p>
            <a:endParaRPr lang="en-US"/>
          </a:p>
        </p:txBody>
      </p:sp>
      <p:sp>
        <p:nvSpPr>
          <p:cNvPr id="9" name="A badge letter"/>
          <p:cNvSpPr txBox="1"/>
          <p:nvPr/>
        </p:nvSpPr>
        <p:spPr>
          <a:xfrm>
            <a:off x="1088136" y="2880360"/>
            <a:ext cx="502920" cy="384048"/>
          </a:xfrm>
          <a:prstGeom prst="rect">
            <a:avLst/>
          </a:prstGeom>
          <a:noFill/>
          <a:ln/>
        </p:spPr>
        <p:txBody>
          <a:bodyPr wrap="square" lIns="0" tIns="0" rIns="0" bIns="0" rtlCol="0" anchor="ctr"/>
          <a:lstStyle/>
          <a:p>
            <a:pPr marL="0" indent="0" algn="ctr">
              <a:buNone/>
            </a:pPr>
            <a:r>
              <a:rPr lang="en-US" sz="1600" b="1" dirty="0">
                <a:solidFill>
                  <a:schemeClr val="bg1"/>
                </a:solidFill>
              </a:rPr>
              <a:t>A</a:t>
            </a:r>
            <a:endParaRPr lang="en-US" sz="1600" dirty="0"/>
          </a:p>
        </p:txBody>
      </p:sp>
      <p:sp>
        <p:nvSpPr>
          <p:cNvPr id="10" name="Answer text"/>
          <p:cNvSpPr txBox="1"/>
          <p:nvPr/>
        </p:nvSpPr>
        <p:spPr>
          <a:xfrm>
            <a:off x="1773936" y="2852928"/>
            <a:ext cx="9326880" cy="438912"/>
          </a:xfrm>
          <a:prstGeom prst="rect">
            <a:avLst/>
          </a:prstGeom>
          <a:noFill/>
          <a:ln/>
        </p:spPr>
        <p:txBody>
          <a:bodyPr wrap="square" lIns="0" tIns="0" rIns="0" bIns="0" rtlCol="0" anchor="ctr"/>
          <a:lstStyle/>
          <a:p>
            <a:pPr marL="0" indent="0">
              <a:spcAft>
                <a:spcPts val="600"/>
              </a:spcAft>
              <a:buNone/>
            </a:pPr>
            <a:r>
              <a:rPr lang="en-US" sz="1500" dirty="0">
                <a:solidFill>
                  <a:schemeClr val="tx1"/>
                </a:solidFill>
              </a:rPr>
              <a:t>All prices are listed on our pricing page </a:t>
            </a:r>
            <a:r>
              <a:rPr lang="en-US" sz="1500" u="sng" dirty="0">
                <a:solidFill>
                  <a:schemeClr val="accent1"/>
                </a:solidFill>
                <a:hlinkClick r:id="rId3">
                  <a:extLst>
                    <a:ext uri="{A12FA001-AC4F-418D-AE19-62706E023703}">
                      <ahyp:hlinkClr xmlns:ahyp="http://schemas.microsoft.com/office/drawing/2018/hyperlinkcolor" val="tx"/>
                    </a:ext>
                  </a:extLst>
                </a:hlinkClick>
              </a:rPr>
              <a:t>https://docura.net/lv/pricing-e-invoice/</a:t>
            </a:r>
            <a:endParaRPr lang="en-US" sz="1500" dirty="0"/>
          </a:p>
        </p:txBody>
      </p:sp>
      <p:sp>
        <p:nvSpPr>
          <p:cNvPr id="11" name="Price card 1"/>
          <p:cNvSpPr/>
          <p:nvPr/>
        </p:nvSpPr>
        <p:spPr>
          <a:xfrm>
            <a:off x="813816" y="3383280"/>
            <a:ext cx="5143500" cy="2606040"/>
          </a:xfrm>
          <a:prstGeom prst="roundRect">
            <a:avLst>
              <a:gd name="adj" fmla="val 350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12" name="Price tag 1"/>
          <p:cNvSpPr/>
          <p:nvPr/>
        </p:nvSpPr>
        <p:spPr>
          <a:xfrm>
            <a:off x="1088136" y="3584448"/>
            <a:ext cx="1828800" cy="329184"/>
          </a:xfrm>
          <a:prstGeom prst="roundRect">
            <a:avLst>
              <a:gd name="adj" fmla="val 50000"/>
            </a:avLst>
          </a:prstGeom>
          <a:solidFill>
            <a:schemeClr val="accent3"/>
          </a:solidFill>
          <a:ln w="12700">
            <a:solidFill>
              <a:schemeClr val="accent3"/>
            </a:solidFill>
            <a:prstDash val="solid"/>
          </a:ln>
        </p:spPr>
        <p:txBody>
          <a:bodyPr/>
          <a:lstStyle/>
          <a:p>
            <a:endParaRPr lang="en-US"/>
          </a:p>
        </p:txBody>
      </p:sp>
      <p:sp>
        <p:nvSpPr>
          <p:cNvPr id="13" name="Price tag text 1"/>
          <p:cNvSpPr txBox="1"/>
          <p:nvPr/>
        </p:nvSpPr>
        <p:spPr>
          <a:xfrm>
            <a:off x="1088136" y="3584448"/>
            <a:ext cx="1828800" cy="329184"/>
          </a:xfrm>
          <a:prstGeom prst="rect">
            <a:avLst/>
          </a:prstGeom>
          <a:noFill/>
          <a:ln/>
        </p:spPr>
        <p:txBody>
          <a:bodyPr wrap="square" lIns="0" tIns="0" rIns="0" bIns="0" rtlCol="0" anchor="ctr"/>
          <a:lstStyle/>
          <a:p>
            <a:pPr marL="0" indent="0" algn="ctr">
              <a:buNone/>
            </a:pPr>
            <a:r>
              <a:rPr lang="en-US" sz="1100" b="1" dirty="0">
                <a:solidFill>
                  <a:schemeClr val="bg1"/>
                </a:solidFill>
              </a:rPr>
              <a:t>ONE-TIME FEES</a:t>
            </a:r>
            <a:endParaRPr lang="en-US" sz="1100" dirty="0"/>
          </a:p>
        </p:txBody>
      </p:sp>
      <p:sp>
        <p:nvSpPr>
          <p:cNvPr id="14" name="Fee 1.1"/>
          <p:cNvSpPr txBox="1"/>
          <p:nvPr/>
        </p:nvSpPr>
        <p:spPr>
          <a:xfrm>
            <a:off x="1088136" y="4005072"/>
            <a:ext cx="2766060" cy="502920"/>
          </a:xfrm>
          <a:prstGeom prst="rect">
            <a:avLst/>
          </a:prstGeom>
          <a:noFill/>
          <a:ln/>
        </p:spPr>
        <p:txBody>
          <a:bodyPr wrap="square" lIns="0" tIns="0" rIns="0" bIns="0" rtlCol="0" anchor="ctr"/>
          <a:lstStyle/>
          <a:p>
            <a:pPr marL="0" indent="0">
              <a:spcAft>
                <a:spcPts val="600"/>
              </a:spcAft>
              <a:buNone/>
            </a:pPr>
            <a:r>
              <a:rPr lang="en-US" sz="1250" dirty="0">
                <a:solidFill>
                  <a:schemeClr val="tx1"/>
                </a:solidFill>
              </a:rPr>
              <a:t>Connection to the app.docura.net platform</a:t>
            </a:r>
            <a:endParaRPr lang="en-US" sz="1250" dirty="0"/>
          </a:p>
        </p:txBody>
      </p:sp>
      <p:sp>
        <p:nvSpPr>
          <p:cNvPr id="15" name="Fee value 1.1"/>
          <p:cNvSpPr txBox="1"/>
          <p:nvPr/>
        </p:nvSpPr>
        <p:spPr>
          <a:xfrm>
            <a:off x="3899916" y="4005072"/>
            <a:ext cx="1783080" cy="502920"/>
          </a:xfrm>
          <a:prstGeom prst="rect">
            <a:avLst/>
          </a:prstGeom>
          <a:noFill/>
          <a:ln/>
        </p:spPr>
        <p:txBody>
          <a:bodyPr wrap="square" lIns="0" tIns="0" rIns="0" bIns="0" rtlCol="0" anchor="ctr"/>
          <a:lstStyle/>
          <a:p>
            <a:pPr marL="0" indent="0" algn="r">
              <a:spcAft>
                <a:spcPts val="600"/>
              </a:spcAft>
              <a:buNone/>
            </a:pPr>
            <a:r>
              <a:rPr lang="en-US" sz="1400" b="1" dirty="0">
                <a:solidFill>
                  <a:schemeClr val="tx2"/>
                </a:solidFill>
              </a:rPr>
              <a:t>€99</a:t>
            </a:r>
            <a:endParaRPr lang="en-US" sz="1400" dirty="0"/>
          </a:p>
        </p:txBody>
      </p:sp>
      <p:sp>
        <p:nvSpPr>
          <p:cNvPr id="16" name="Fee 1.2"/>
          <p:cNvSpPr txBox="1"/>
          <p:nvPr/>
        </p:nvSpPr>
        <p:spPr>
          <a:xfrm>
            <a:off x="1088136" y="4553712"/>
            <a:ext cx="2766060" cy="731520"/>
          </a:xfrm>
          <a:prstGeom prst="rect">
            <a:avLst/>
          </a:prstGeom>
          <a:noFill/>
          <a:ln/>
        </p:spPr>
        <p:txBody>
          <a:bodyPr wrap="square" lIns="0" tIns="0" rIns="0" bIns="0" rtlCol="0" anchor="ctr"/>
          <a:lstStyle/>
          <a:p>
            <a:pPr marL="0" indent="0">
              <a:spcAft>
                <a:spcPts val="600"/>
              </a:spcAft>
              <a:buNone/>
            </a:pPr>
            <a:r>
              <a:rPr lang="en-US" sz="1250" dirty="0">
                <a:solidFill>
                  <a:schemeClr val="tx1"/>
                </a:solidFill>
              </a:rPr>
              <a:t>Additional setup for PDF invoice processing (required if your ERP system is not integrated with Docura)</a:t>
            </a:r>
            <a:endParaRPr lang="en-US" sz="1250" dirty="0"/>
          </a:p>
        </p:txBody>
      </p:sp>
      <p:sp>
        <p:nvSpPr>
          <p:cNvPr id="17" name="Fee value 1.2"/>
          <p:cNvSpPr txBox="1"/>
          <p:nvPr/>
        </p:nvSpPr>
        <p:spPr>
          <a:xfrm>
            <a:off x="3899916" y="4553712"/>
            <a:ext cx="1783080" cy="731520"/>
          </a:xfrm>
          <a:prstGeom prst="rect">
            <a:avLst/>
          </a:prstGeom>
          <a:noFill/>
          <a:ln/>
        </p:spPr>
        <p:txBody>
          <a:bodyPr wrap="square" lIns="0" tIns="0" rIns="0" bIns="0" rtlCol="0" anchor="ctr"/>
          <a:lstStyle/>
          <a:p>
            <a:pPr marL="0" indent="0" algn="r">
              <a:spcAft>
                <a:spcPts val="600"/>
              </a:spcAft>
              <a:buNone/>
            </a:pPr>
            <a:r>
              <a:rPr lang="en-US" sz="1400" b="1" dirty="0">
                <a:solidFill>
                  <a:schemeClr val="tx2"/>
                </a:solidFill>
              </a:rPr>
              <a:t>€199</a:t>
            </a:r>
            <a:endParaRPr lang="en-US" sz="1400" dirty="0"/>
          </a:p>
        </p:txBody>
      </p:sp>
      <p:sp>
        <p:nvSpPr>
          <p:cNvPr id="18" name="Total box 1"/>
          <p:cNvSpPr/>
          <p:nvPr/>
        </p:nvSpPr>
        <p:spPr>
          <a:xfrm>
            <a:off x="996696" y="5330952"/>
            <a:ext cx="4777740" cy="502920"/>
          </a:xfrm>
          <a:prstGeom prst="roundRect">
            <a:avLst>
              <a:gd name="adj" fmla="val 14545"/>
            </a:avLst>
          </a:prstGeom>
          <a:solidFill>
            <a:schemeClr val="bg2"/>
          </a:solidFill>
          <a:ln w="12700">
            <a:solidFill>
              <a:schemeClr val="bg2"/>
            </a:solidFill>
            <a:prstDash val="solid"/>
          </a:ln>
        </p:spPr>
        <p:txBody>
          <a:bodyPr/>
          <a:lstStyle/>
          <a:p>
            <a:endParaRPr lang="en-US"/>
          </a:p>
        </p:txBody>
      </p:sp>
      <p:sp>
        <p:nvSpPr>
          <p:cNvPr id="19" name="Total label 1"/>
          <p:cNvSpPr txBox="1"/>
          <p:nvPr/>
        </p:nvSpPr>
        <p:spPr>
          <a:xfrm>
            <a:off x="1179576" y="5330952"/>
            <a:ext cx="2948940" cy="502920"/>
          </a:xfrm>
          <a:prstGeom prst="rect">
            <a:avLst/>
          </a:prstGeom>
          <a:noFill/>
          <a:ln/>
        </p:spPr>
        <p:txBody>
          <a:bodyPr wrap="square" lIns="0" tIns="0" rIns="0" bIns="0" rtlCol="0" anchor="ctr"/>
          <a:lstStyle/>
          <a:p>
            <a:pPr marL="0" indent="0">
              <a:spcAft>
                <a:spcPts val="600"/>
              </a:spcAft>
              <a:buNone/>
            </a:pPr>
            <a:r>
              <a:rPr lang="en-US" sz="1500" b="1" dirty="0">
                <a:solidFill>
                  <a:schemeClr val="tx1"/>
                </a:solidFill>
              </a:rPr>
              <a:t>Total one-time setup cost:</a:t>
            </a:r>
            <a:endParaRPr lang="en-US" sz="1500" dirty="0"/>
          </a:p>
        </p:txBody>
      </p:sp>
      <p:sp>
        <p:nvSpPr>
          <p:cNvPr id="20" name="Total value 1"/>
          <p:cNvSpPr txBox="1"/>
          <p:nvPr/>
        </p:nvSpPr>
        <p:spPr>
          <a:xfrm>
            <a:off x="4128516" y="5330952"/>
            <a:ext cx="1463040" cy="502920"/>
          </a:xfrm>
          <a:prstGeom prst="rect">
            <a:avLst/>
          </a:prstGeom>
          <a:noFill/>
          <a:ln/>
        </p:spPr>
        <p:txBody>
          <a:bodyPr wrap="square" lIns="0" tIns="0" rIns="0" bIns="0" rtlCol="0" anchor="ctr"/>
          <a:lstStyle/>
          <a:p>
            <a:pPr marL="0" indent="0" algn="r">
              <a:spcAft>
                <a:spcPts val="600"/>
              </a:spcAft>
              <a:buNone/>
            </a:pPr>
            <a:r>
              <a:rPr lang="en-US" sz="2200" b="1" dirty="0">
                <a:solidFill>
                  <a:schemeClr val="accent3"/>
                </a:solidFill>
              </a:rPr>
              <a:t>€298</a:t>
            </a:r>
            <a:endParaRPr lang="en-US" sz="2200" dirty="0"/>
          </a:p>
        </p:txBody>
      </p:sp>
      <p:sp>
        <p:nvSpPr>
          <p:cNvPr id="21" name="Price card 2"/>
          <p:cNvSpPr/>
          <p:nvPr/>
        </p:nvSpPr>
        <p:spPr>
          <a:xfrm>
            <a:off x="6231636" y="3383280"/>
            <a:ext cx="5143500" cy="2606040"/>
          </a:xfrm>
          <a:prstGeom prst="roundRect">
            <a:avLst>
              <a:gd name="adj" fmla="val 3509"/>
            </a:avLst>
          </a:prstGeom>
          <a:solidFill>
            <a:schemeClr val="bg1"/>
          </a:solidFill>
          <a:ln w="12700">
            <a:solidFill>
              <a:schemeClr val="bg1"/>
            </a:solidFill>
            <a:prstDash val="solid"/>
          </a:ln>
          <a:effectLst>
            <a:outerShdw blurRad="88900" dist="19050" dir="5400000" algn="bl" rotWithShape="0">
              <a:srgbClr val="1A2238">
                <a:alpha val="14000"/>
              </a:srgbClr>
            </a:outerShdw>
          </a:effectLst>
        </p:spPr>
        <p:txBody>
          <a:bodyPr/>
          <a:lstStyle/>
          <a:p>
            <a:endParaRPr lang="en-US"/>
          </a:p>
        </p:txBody>
      </p:sp>
      <p:sp>
        <p:nvSpPr>
          <p:cNvPr id="22" name="Price tag 2"/>
          <p:cNvSpPr/>
          <p:nvPr/>
        </p:nvSpPr>
        <p:spPr>
          <a:xfrm>
            <a:off x="6505956" y="3584448"/>
            <a:ext cx="1828800" cy="329184"/>
          </a:xfrm>
          <a:prstGeom prst="roundRect">
            <a:avLst>
              <a:gd name="adj" fmla="val 50000"/>
            </a:avLst>
          </a:prstGeom>
          <a:solidFill>
            <a:schemeClr val="accent1"/>
          </a:solidFill>
          <a:ln w="12700">
            <a:solidFill>
              <a:schemeClr val="accent1"/>
            </a:solidFill>
            <a:prstDash val="solid"/>
          </a:ln>
        </p:spPr>
        <p:txBody>
          <a:bodyPr/>
          <a:lstStyle/>
          <a:p>
            <a:endParaRPr lang="en-US"/>
          </a:p>
        </p:txBody>
      </p:sp>
      <p:sp>
        <p:nvSpPr>
          <p:cNvPr id="23" name="Price tag text 2"/>
          <p:cNvSpPr txBox="1"/>
          <p:nvPr/>
        </p:nvSpPr>
        <p:spPr>
          <a:xfrm>
            <a:off x="6505956" y="3584448"/>
            <a:ext cx="1828800" cy="329184"/>
          </a:xfrm>
          <a:prstGeom prst="rect">
            <a:avLst/>
          </a:prstGeom>
          <a:noFill/>
          <a:ln/>
        </p:spPr>
        <p:txBody>
          <a:bodyPr wrap="square" lIns="0" tIns="0" rIns="0" bIns="0" rtlCol="0" anchor="ctr"/>
          <a:lstStyle/>
          <a:p>
            <a:pPr marL="0" indent="0" algn="ctr">
              <a:buNone/>
            </a:pPr>
            <a:r>
              <a:rPr lang="en-US" sz="1100" b="1" dirty="0">
                <a:solidFill>
                  <a:schemeClr val="bg1"/>
                </a:solidFill>
              </a:rPr>
              <a:t>MONTHLY FEES</a:t>
            </a:r>
            <a:endParaRPr lang="en-US" sz="1100" dirty="0"/>
          </a:p>
        </p:txBody>
      </p:sp>
      <p:sp>
        <p:nvSpPr>
          <p:cNvPr id="24" name="Fee 2.1"/>
          <p:cNvSpPr txBox="1"/>
          <p:nvPr/>
        </p:nvSpPr>
        <p:spPr>
          <a:xfrm>
            <a:off x="6505956" y="4005072"/>
            <a:ext cx="2766060" cy="502920"/>
          </a:xfrm>
          <a:prstGeom prst="rect">
            <a:avLst/>
          </a:prstGeom>
          <a:noFill/>
          <a:ln/>
        </p:spPr>
        <p:txBody>
          <a:bodyPr wrap="square" lIns="0" tIns="0" rIns="0" bIns="0" rtlCol="0" anchor="ctr"/>
          <a:lstStyle/>
          <a:p>
            <a:pPr marL="0" indent="0">
              <a:spcAft>
                <a:spcPts val="600"/>
              </a:spcAft>
              <a:buNone/>
            </a:pPr>
            <a:r>
              <a:rPr lang="en-US" sz="1250" dirty="0">
                <a:solidFill>
                  <a:schemeClr val="tx1"/>
                </a:solidFill>
              </a:rPr>
              <a:t>Subscription fee</a:t>
            </a:r>
            <a:endParaRPr lang="en-US" sz="1250" dirty="0"/>
          </a:p>
        </p:txBody>
      </p:sp>
      <p:sp>
        <p:nvSpPr>
          <p:cNvPr id="25" name="Fee value 2.1"/>
          <p:cNvSpPr txBox="1"/>
          <p:nvPr/>
        </p:nvSpPr>
        <p:spPr>
          <a:xfrm>
            <a:off x="9317736" y="4005072"/>
            <a:ext cx="1783080" cy="502920"/>
          </a:xfrm>
          <a:prstGeom prst="rect">
            <a:avLst/>
          </a:prstGeom>
          <a:noFill/>
          <a:ln/>
        </p:spPr>
        <p:txBody>
          <a:bodyPr wrap="square" lIns="0" tIns="0" rIns="0" bIns="0" rtlCol="0" anchor="ctr"/>
          <a:lstStyle/>
          <a:p>
            <a:pPr marL="0" indent="0" algn="r">
              <a:spcAft>
                <a:spcPts val="600"/>
              </a:spcAft>
              <a:buNone/>
            </a:pPr>
            <a:r>
              <a:rPr lang="en-US" sz="1400" b="1" dirty="0">
                <a:solidFill>
                  <a:schemeClr val="tx2"/>
                </a:solidFill>
              </a:rPr>
              <a:t>€5 per month</a:t>
            </a:r>
            <a:endParaRPr lang="en-US" sz="1400" dirty="0"/>
          </a:p>
        </p:txBody>
      </p:sp>
      <p:sp>
        <p:nvSpPr>
          <p:cNvPr id="26" name="Fee 2.2"/>
          <p:cNvSpPr txBox="1"/>
          <p:nvPr/>
        </p:nvSpPr>
        <p:spPr>
          <a:xfrm>
            <a:off x="6505956" y="4553712"/>
            <a:ext cx="2766060" cy="731520"/>
          </a:xfrm>
          <a:prstGeom prst="rect">
            <a:avLst/>
          </a:prstGeom>
          <a:noFill/>
          <a:ln/>
        </p:spPr>
        <p:txBody>
          <a:bodyPr wrap="square" lIns="0" tIns="0" rIns="0" bIns="0" rtlCol="0" anchor="ctr"/>
          <a:lstStyle/>
          <a:p>
            <a:pPr marL="0" indent="0">
              <a:spcAft>
                <a:spcPts val="600"/>
              </a:spcAft>
              <a:buNone/>
            </a:pPr>
            <a:r>
              <a:rPr lang="en-US" sz="1250" dirty="0">
                <a:solidFill>
                  <a:schemeClr val="tx1"/>
                </a:solidFill>
              </a:rPr>
              <a:t>Document processing fee</a:t>
            </a:r>
            <a:endParaRPr lang="en-US" sz="1250" dirty="0"/>
          </a:p>
        </p:txBody>
      </p:sp>
      <p:sp>
        <p:nvSpPr>
          <p:cNvPr id="27" name="Fee value 2.2"/>
          <p:cNvSpPr txBox="1"/>
          <p:nvPr/>
        </p:nvSpPr>
        <p:spPr>
          <a:xfrm>
            <a:off x="9317736" y="4553712"/>
            <a:ext cx="1783080" cy="731520"/>
          </a:xfrm>
          <a:prstGeom prst="rect">
            <a:avLst/>
          </a:prstGeom>
          <a:noFill/>
          <a:ln/>
        </p:spPr>
        <p:txBody>
          <a:bodyPr wrap="square" lIns="0" tIns="0" rIns="0" bIns="0" rtlCol="0" anchor="ctr"/>
          <a:lstStyle/>
          <a:p>
            <a:pPr marL="0" indent="0" algn="r">
              <a:spcAft>
                <a:spcPts val="600"/>
              </a:spcAft>
              <a:buNone/>
            </a:pPr>
            <a:r>
              <a:rPr lang="en-US" sz="1400" b="1" dirty="0">
                <a:solidFill>
                  <a:schemeClr val="tx2"/>
                </a:solidFill>
              </a:rPr>
              <a:t>€0.10 per document</a:t>
            </a:r>
            <a:endParaRPr lang="en-US" sz="1400" dirty="0"/>
          </a:p>
        </p:txBody>
      </p:sp>
      <p:sp>
        <p:nvSpPr>
          <p:cNvPr id="28" name="Total box 2"/>
          <p:cNvSpPr/>
          <p:nvPr/>
        </p:nvSpPr>
        <p:spPr>
          <a:xfrm>
            <a:off x="6414516" y="5330952"/>
            <a:ext cx="4777740" cy="502920"/>
          </a:xfrm>
          <a:prstGeom prst="roundRect">
            <a:avLst>
              <a:gd name="adj" fmla="val 14545"/>
            </a:avLst>
          </a:prstGeom>
          <a:solidFill>
            <a:schemeClr val="bg2"/>
          </a:solidFill>
          <a:ln w="12700">
            <a:solidFill>
              <a:schemeClr val="bg2"/>
            </a:solidFill>
            <a:prstDash val="solid"/>
          </a:ln>
        </p:spPr>
        <p:txBody>
          <a:bodyPr/>
          <a:lstStyle/>
          <a:p>
            <a:endParaRPr lang="en-US"/>
          </a:p>
        </p:txBody>
      </p:sp>
      <p:sp>
        <p:nvSpPr>
          <p:cNvPr id="29" name="Total label 2"/>
          <p:cNvSpPr txBox="1"/>
          <p:nvPr/>
        </p:nvSpPr>
        <p:spPr>
          <a:xfrm>
            <a:off x="6597396" y="5330952"/>
            <a:ext cx="2948940" cy="502920"/>
          </a:xfrm>
          <a:prstGeom prst="rect">
            <a:avLst/>
          </a:prstGeom>
          <a:noFill/>
          <a:ln/>
        </p:spPr>
        <p:txBody>
          <a:bodyPr wrap="square" lIns="0" tIns="0" rIns="0" bIns="0" rtlCol="0" anchor="ctr"/>
          <a:lstStyle/>
          <a:p>
            <a:pPr marL="0" indent="0">
              <a:spcAft>
                <a:spcPts val="600"/>
              </a:spcAft>
              <a:buNone/>
            </a:pPr>
            <a:r>
              <a:rPr lang="en-US" sz="1500" b="1" dirty="0">
                <a:solidFill>
                  <a:schemeClr val="tx1"/>
                </a:solidFill>
              </a:rPr>
              <a:t>Total monthly cost:</a:t>
            </a:r>
            <a:endParaRPr lang="en-US" sz="1500" dirty="0"/>
          </a:p>
        </p:txBody>
      </p:sp>
      <p:sp>
        <p:nvSpPr>
          <p:cNvPr id="30" name="Total value 2"/>
          <p:cNvSpPr txBox="1"/>
          <p:nvPr/>
        </p:nvSpPr>
        <p:spPr>
          <a:xfrm>
            <a:off x="9546336" y="5330952"/>
            <a:ext cx="1463040" cy="502920"/>
          </a:xfrm>
          <a:prstGeom prst="rect">
            <a:avLst/>
          </a:prstGeom>
          <a:noFill/>
          <a:ln/>
        </p:spPr>
        <p:txBody>
          <a:bodyPr wrap="square" lIns="0" tIns="0" rIns="0" bIns="0" rtlCol="0" anchor="ctr"/>
          <a:lstStyle/>
          <a:p>
            <a:pPr marL="0" indent="0" algn="r">
              <a:spcAft>
                <a:spcPts val="600"/>
              </a:spcAft>
              <a:buNone/>
            </a:pPr>
            <a:r>
              <a:rPr lang="en-US" sz="2200" b="1" dirty="0">
                <a:solidFill>
                  <a:schemeClr val="accent1"/>
                </a:solidFill>
              </a:rPr>
              <a:t>€35</a:t>
            </a:r>
            <a:endParaRPr lang="en-US" sz="2200" dirty="0"/>
          </a:p>
        </p:txBody>
      </p:sp>
      <p:sp>
        <p:nvSpPr>
          <p:cNvPr id="31" name="VAT note"/>
          <p:cNvSpPr txBox="1"/>
          <p:nvPr/>
        </p:nvSpPr>
        <p:spPr>
          <a:xfrm>
            <a:off x="813816" y="6053328"/>
            <a:ext cx="4572000" cy="228600"/>
          </a:xfrm>
          <a:prstGeom prst="rect">
            <a:avLst/>
          </a:prstGeom>
          <a:noFill/>
          <a:ln/>
        </p:spPr>
        <p:txBody>
          <a:bodyPr wrap="square" lIns="0" tIns="0" rIns="0" bIns="0" rtlCol="0" anchor="t"/>
          <a:lstStyle/>
          <a:p>
            <a:pPr marL="0" indent="0">
              <a:spcAft>
                <a:spcPts val="600"/>
              </a:spcAft>
              <a:buNone/>
            </a:pPr>
            <a:r>
              <a:rPr lang="en-US" sz="1200" dirty="0">
                <a:solidFill>
                  <a:schemeClr val="accent6"/>
                </a:solidFill>
              </a:rPr>
              <a:t>All prices exclude VAT.</a:t>
            </a:r>
            <a:endParaRPr lang="en-US" sz="1200" dirty="0"/>
          </a:p>
        </p:txBody>
      </p:sp>
      <p:sp>
        <p:nvSpPr>
          <p:cNvPr id="32" name="Slide Number Placeholder 0"/>
          <p:cNvSpPr>
            <a:spLocks noGrp="1"/>
          </p:cNvSpPr>
          <p:nvPr>
            <p:ph type="sldNum" sz="quarter" idx="4294967295"/>
          </p:nvPr>
        </p:nvSpPr>
        <p:spPr>
          <a:xfrm>
            <a:off x="10460736" y="6053328"/>
            <a:ext cx="914400" cy="22860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6"/>
                </a:solidFill>
              </a:defRPr>
            </a:lvl1pPr>
          </a:lstStyle>
          <a:p>
            <a:pPr algn="r"/>
            <a:fld id="{F7021451-1387-4CA6-816F-3879F97B5CBC}" type="slidenum">
              <a:rPr lang="en-US" b="0"/>
              <a:t>13</a:t>
            </a:fld>
            <a:endParaRPr lang="en-US"/>
          </a:p>
        </p:txBody>
      </p:sp>
    </p:spTree>
  </p:cSld>
  <p:clrMapOvr>
    <a:masterClrMapping/>
  </p:clrMapOvr>
</p:sld>
</file>

<file path=ppt/theme/theme1.xml><?xml version="1.0" encoding="utf-8"?>
<a:theme xmlns:a="http://schemas.openxmlformats.org/drawingml/2006/main" name="Docura">
  <a:themeElements>
    <a:clrScheme name="Docura">
      <a:dk1>
        <a:srgbClr val="1A2238"/>
      </a:dk1>
      <a:lt1>
        <a:srgbClr val="FFFFFF"/>
      </a:lt1>
      <a:dk2>
        <a:srgbClr val="1C3D8F"/>
      </a:dk2>
      <a:lt2>
        <a:srgbClr val="EEF3F7"/>
      </a:lt2>
      <a:accent1>
        <a:srgbClr val="1160F0"/>
      </a:accent1>
      <a:accent2>
        <a:srgbClr val="DA4E4E"/>
      </a:accent2>
      <a:accent3>
        <a:srgbClr val="FF823F"/>
      </a:accent3>
      <a:accent4>
        <a:srgbClr val="2DB39B"/>
      </a:accent4>
      <a:accent5>
        <a:srgbClr val="FF79E2"/>
      </a:accent5>
      <a:accent6>
        <a:srgbClr val="5A6B85"/>
      </a:accent6>
      <a:hlink>
        <a:srgbClr val="1160F0"/>
      </a:hlink>
      <a:folHlink>
        <a:srgbClr val="1C3D8F"/>
      </a:folHlink>
    </a:clrScheme>
    <a:fontScheme name="Docura">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1045</Words>
  <Application>Microsoft Office PowerPoint</Application>
  <PresentationFormat>Widescreen</PresentationFormat>
  <Paragraphs>141</Paragraphs>
  <Slides>13</Slides>
  <Notes>13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13</vt:i4>
      </vt:variant>
    </vt:vector>
  </HeadingPairs>
  <TitlesOfParts>
    <vt:vector size="15" baseType="lpstr">
      <vt:lpstr>Arial</vt:lpstr>
      <vt:lpstr>Docura</vt:lpstr>
      <vt:lpstr>E-rēķini</vt:lpstr>
      <vt:lpstr>What is E-rēķins?</vt:lpstr>
      <vt:lpstr>When do E-rēķini become mandatory?</vt:lpstr>
      <vt:lpstr>How to set up E-rēķini via Docura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FAQ</vt:lpstr>
    </vt:vector>
  </TitlesOfParts>
  <Company>Docura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E-rēķini</dc:title>
  <dc:subject>PptxGenJS Presentation</dc:subject>
  <dc:creator>PptxGenJS</dc:creator>
  <cp:lastModifiedBy>Anna Sheyko</cp:lastModifiedBy>
  <cp:revision>12</cp:revision>
  <dcterms:created xsi:type="dcterms:W3CDTF">2026-10-21T09:15:07Z</dcterms:created>
  <dcterms:modified xsi:type="dcterms:W3CDTF">2026-10-22T08:43:28Z</dcterms:modified>
</cp:coreProperties>
</file>