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9"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B8EDCA64-DA75-4EDC-8715-7C98C0E13825}">
          <p14:sldIdLst>
            <p14:sldId id="256"/>
          </p14:sldIdLst>
        </p14:section>
        <p14:section name="What is E-rēķins?" id="{C6CE66DA-9136-B8F2-D0D6-1B9F5C23EF07}">
          <p14:sldIdLst>
            <p14:sldId id="257"/>
          </p14:sldIdLst>
        </p14:section>
        <p14:section name="When do E-rēķini Become Mandatory?" id="{0D7D7817-C028-695C-AFFF-4B72822E5BA2}">
          <p14:sldIdLst>
            <p14:sldId id="258"/>
          </p14:sldIdLst>
        </p14:section>
        <p14:section name="How to Set Up E-rēķini via Docura" id="{418D5896-B46A-7525-856F-131902BC5C09}">
          <p14:sldIdLst>
            <p14:sldId id="259"/>
            <p14:sldId id="260"/>
            <p14:sldId id="261"/>
            <p14:sldId id="262"/>
            <p14:sldId id="263"/>
            <p14:sldId id="264"/>
            <p14:sldId id="268"/>
            <p14:sldId id="265"/>
            <p14:sldId id="266"/>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140" autoAdjust="0"/>
    <p:restoredTop sz="94610"/>
  </p:normalViewPr>
  <p:slideViewPr>
    <p:cSldViewPr snapToGrid="0" snapToObjects="1">
      <p:cViewPr varScale="1">
        <p:scale>
          <a:sx n="83" d="100"/>
          <a:sy n="83" d="100"/>
        </p:scale>
        <p:origin x="101" y="2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47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tx2"/>
        </a:solidFill>
        <a:effectLst/>
      </p:bgPr>
    </p:bg>
    <p:spTree>
      <p:nvGrpSpPr>
        <p:cNvPr id="1" name=""/>
        <p:cNvGrpSpPr/>
        <p:nvPr/>
      </p:nvGrpSpPr>
      <p:grpSpPr>
        <a:xfrm>
          <a:off x="0" y="0"/>
          <a:ext cx="0" cy="0"/>
          <a:chOff x="0" y="0"/>
          <a:chExt cx="0" cy="0"/>
        </a:xfrm>
      </p:grpSpPr>
      <p:pic>
        <p:nvPicPr>
          <p:cNvPr id="2" name="Image 0" descr="assets/cover.jpg"/>
          <p:cNvPicPr>
            <a:picLocks noChangeAspect="1"/>
          </p:cNvPicPr>
          <p:nvPr/>
        </p:nvPicPr>
        <p:blipFill>
          <a:blip r:embed="rId2"/>
          <a:srcRect/>
          <a:stretch/>
        </p:blipFill>
        <p:spPr>
          <a:xfrm>
            <a:off x="5760720" y="0"/>
            <a:ext cx="6430975" cy="6858000"/>
          </a:xfrm>
          <a:prstGeom prst="rect">
            <a:avLst/>
          </a:prstGeom>
        </p:spPr>
      </p:pic>
      <p:sp>
        <p:nvSpPr>
          <p:cNvPr id="3" name="Text 0"/>
          <p:cNvSpPr>
            <a:spLocks noGrp="1"/>
          </p:cNvSpPr>
          <p:nvPr>
            <p:ph type="title" idx="101" hasCustomPrompt="1"/>
          </p:nvPr>
        </p:nvSpPr>
        <p:spPr>
          <a:xfrm>
            <a:off x="813816" y="1828800"/>
            <a:ext cx="4663440" cy="1188720"/>
          </a:xfrm>
          <a:prstGeom prst="rect">
            <a:avLst/>
          </a:prstGeom>
          <a:noFill/>
          <a:ln/>
        </p:spPr>
        <p:txBody>
          <a:bodyPr wrap="square" rtlCol="0"/>
          <a:lstStyle>
            <a:lvl1pPr marL="0" indent="0" algn="l">
              <a:buNone/>
              <a:defRPr lang="en-US" sz="6000" b="1" dirty="0">
                <a:solidFill>
                  <a:schemeClr val="bg1"/>
                </a:solidFill>
              </a:defRPr>
            </a:lvl1pPr>
          </a:lstStyle>
          <a:p>
            <a:pPr marL="0" indent="0" algn="l">
              <a:buNone/>
            </a:pPr>
            <a:endParaRPr lang="en-US" sz="6000" dirty="0"/>
          </a:p>
        </p:txBody>
      </p:sp>
      <p:sp>
        <p:nvSpPr>
          <p:cNvPr id="4" name="Text 0"/>
          <p:cNvSpPr>
            <a:spLocks noGrp="1"/>
          </p:cNvSpPr>
          <p:nvPr>
            <p:ph type="body" idx="102" hasCustomPrompt="1"/>
          </p:nvPr>
        </p:nvSpPr>
        <p:spPr>
          <a:xfrm>
            <a:off x="813816" y="3154680"/>
            <a:ext cx="4663440" cy="1097280"/>
          </a:xfrm>
          <a:prstGeom prst="rect">
            <a:avLst/>
          </a:prstGeom>
          <a:noFill/>
          <a:ln/>
        </p:spPr>
        <p:txBody>
          <a:bodyPr wrap="square" rtlCol="0"/>
          <a:lstStyle>
            <a:lvl1pPr marL="0" indent="0" algn="l">
              <a:buNone/>
              <a:defRPr lang="en-US" sz="2400" dirty="0">
                <a:solidFill>
                  <a:srgbClr val="C9D8F2"/>
                </a:solidFill>
              </a:defRPr>
            </a:lvl1pPr>
          </a:lstStyle>
          <a:p>
            <a:pPr marL="0" indent="0" algn="l">
              <a:buNone/>
            </a:pPr>
            <a:endParaRPr lang="en-US" sz="2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0" y="0"/>
            <a:ext cx="12191695" cy="557784"/>
          </a:xfrm>
          <a:prstGeom prst="rect">
            <a:avLst/>
          </a:prstGeom>
          <a:solidFill>
            <a:schemeClr val="bg1"/>
          </a:solidFill>
          <a:ln w="12700">
            <a:solidFill>
              <a:schemeClr val="bg1"/>
            </a:solidFill>
            <a:prstDash val="solid"/>
          </a:ln>
        </p:spPr>
        <p:txBody>
          <a:bodyPr/>
          <a:lstStyle/>
          <a:p>
            <a:endParaRPr lang="en-US"/>
          </a:p>
        </p:txBody>
      </p:sp>
      <p:sp>
        <p:nvSpPr>
          <p:cNvPr id="3" name="Shape 1"/>
          <p:cNvSpPr/>
          <p:nvPr/>
        </p:nvSpPr>
        <p:spPr>
          <a:xfrm>
            <a:off x="0" y="557784"/>
            <a:ext cx="12191695" cy="91440"/>
          </a:xfrm>
          <a:prstGeom prst="rect">
            <a:avLst/>
          </a:prstGeom>
          <a:solidFill>
            <a:schemeClr val="accent2"/>
          </a:solidFill>
          <a:ln w="12700">
            <a:solidFill>
              <a:schemeClr val="accent2"/>
            </a:solidFill>
            <a:prstDash val="solid"/>
          </a:ln>
        </p:spPr>
        <p:txBody>
          <a:bodyPr/>
          <a:lstStyle/>
          <a:p>
            <a:endParaRPr lang="en-US"/>
          </a:p>
        </p:txBody>
      </p:sp>
      <p:pic>
        <p:nvPicPr>
          <p:cNvPr id="4" name="Image 0" descr="assets/docura-logo.png"/>
          <p:cNvPicPr>
            <a:picLocks noChangeAspect="1"/>
          </p:cNvPicPr>
          <p:nvPr/>
        </p:nvPicPr>
        <p:blipFill>
          <a:blip r:embed="rId2"/>
          <a:stretch>
            <a:fillRect/>
          </a:stretch>
        </p:blipFill>
        <p:spPr>
          <a:xfrm>
            <a:off x="813816" y="128016"/>
            <a:ext cx="1185062" cy="304495"/>
          </a:xfrm>
          <a:prstGeom prst="rect">
            <a:avLst/>
          </a:prstGeom>
        </p:spPr>
      </p:pic>
      <p:sp>
        <p:nvSpPr>
          <p:cNvPr id="5" name="Text 2"/>
          <p:cNvSpPr/>
          <p:nvPr/>
        </p:nvSpPr>
        <p:spPr>
          <a:xfrm>
            <a:off x="7717536" y="155448"/>
            <a:ext cx="3657600" cy="256032"/>
          </a:xfrm>
          <a:prstGeom prst="rect">
            <a:avLst/>
          </a:prstGeom>
          <a:noFill/>
          <a:ln/>
        </p:spPr>
        <p:txBody>
          <a:bodyPr wrap="square" lIns="0" tIns="0" rIns="0" bIns="0" rtlCol="0" anchor="ctr"/>
          <a:lstStyle/>
          <a:p>
            <a:pPr marL="0" indent="0" algn="r">
              <a:buNone/>
            </a:pPr>
            <a:r>
              <a:rPr lang="en-US" sz="1100" b="1" dirty="0">
                <a:solidFill>
                  <a:schemeClr val="accent2"/>
                </a:solidFill>
              </a:rPr>
              <a:t>E-RĒĶINI</a:t>
            </a:r>
            <a:endParaRPr lang="en-US" sz="1100" dirty="0"/>
          </a:p>
        </p:txBody>
      </p:sp>
      <p:sp>
        <p:nvSpPr>
          <p:cNvPr id="6" name="Text 3"/>
          <p:cNvSpPr>
            <a:spLocks noGrp="1"/>
          </p:cNvSpPr>
          <p:nvPr>
            <p:ph type="title" idx="104" hasCustomPrompt="1"/>
          </p:nvPr>
        </p:nvSpPr>
        <p:spPr>
          <a:xfrm>
            <a:off x="813816" y="777240"/>
            <a:ext cx="10561320" cy="594360"/>
          </a:xfrm>
          <a:prstGeom prst="rect">
            <a:avLst/>
          </a:prstGeom>
          <a:noFill/>
          <a:ln/>
        </p:spPr>
        <p:txBody>
          <a:bodyPr wrap="square" rtlCol="0"/>
          <a:lstStyle>
            <a:lvl1pPr marL="0" indent="0" algn="l">
              <a:buNone/>
              <a:defRPr lang="en-US" sz="3600" b="1" dirty="0">
                <a:solidFill>
                  <a:schemeClr val="tx2"/>
                </a:solidFill>
              </a:defRPr>
            </a:lvl1pPr>
          </a:lstStyle>
          <a:p>
            <a:pPr marL="0" indent="0" algn="l">
              <a:buNone/>
            </a:pPr>
            <a:endParaRPr lang="en-US" sz="36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2"/>
        </a:solidFill>
        <a:effectLst/>
      </p:bgPr>
    </p:bg>
    <p:spTree>
      <p:nvGrpSpPr>
        <p:cNvPr id="1" name=""/>
        <p:cNvGrpSpPr/>
        <p:nvPr/>
      </p:nvGrpSpPr>
      <p:grpSpPr>
        <a:xfrm>
          <a:off x="0" y="0"/>
          <a:ext cx="0" cy="0"/>
          <a:chOff x="0" y="0"/>
          <a:chExt cx="0" cy="0"/>
        </a:xfrm>
      </p:grpSpPr>
      <p:pic>
        <p:nvPicPr>
          <p:cNvPr id="2" name="Image 0" descr="assets/docura-logo.png"/>
          <p:cNvPicPr>
            <a:picLocks noChangeAspect="1"/>
          </p:cNvPicPr>
          <p:nvPr/>
        </p:nvPicPr>
        <p:blipFill>
          <a:blip r:embed="rId2"/>
          <a:stretch>
            <a:fillRect/>
          </a:stretch>
        </p:blipFill>
        <p:spPr>
          <a:xfrm>
            <a:off x="813816" y="548640"/>
            <a:ext cx="1185062" cy="304495"/>
          </a:xfrm>
          <a:prstGeom prst="rect">
            <a:avLst/>
          </a:prstGeom>
        </p:spPr>
      </p:pic>
      <p:sp>
        <p:nvSpPr>
          <p:cNvPr id="3" name="Text 0"/>
          <p:cNvSpPr>
            <a:spLocks noGrp="1"/>
          </p:cNvSpPr>
          <p:nvPr>
            <p:ph type="title" idx="101" hasCustomPrompt="1"/>
          </p:nvPr>
        </p:nvSpPr>
        <p:spPr>
          <a:xfrm>
            <a:off x="813816" y="2103120"/>
            <a:ext cx="10561320" cy="1005840"/>
          </a:xfrm>
          <a:prstGeom prst="rect">
            <a:avLst/>
          </a:prstGeom>
          <a:noFill/>
          <a:ln/>
        </p:spPr>
        <p:txBody>
          <a:bodyPr wrap="square" rtlCol="0"/>
          <a:lstStyle>
            <a:lvl1pPr marL="0" indent="0" algn="l">
              <a:buNone/>
              <a:defRPr lang="en-US" sz="4800" b="1" dirty="0">
                <a:solidFill>
                  <a:schemeClr val="bg1"/>
                </a:solidFill>
              </a:defRPr>
            </a:lvl1pPr>
          </a:lstStyle>
          <a:p>
            <a:pPr marL="0" indent="0" algn="l">
              <a:buNone/>
            </a:pPr>
            <a:endParaRPr lang="en-US" sz="4800" dirty="0"/>
          </a:p>
        </p:txBody>
      </p:sp>
      <p:sp>
        <p:nvSpPr>
          <p:cNvPr id="4" name="Text 0"/>
          <p:cNvSpPr>
            <a:spLocks noGrp="1"/>
          </p:cNvSpPr>
          <p:nvPr>
            <p:ph type="body" idx="102" hasCustomPrompt="1"/>
          </p:nvPr>
        </p:nvSpPr>
        <p:spPr>
          <a:xfrm>
            <a:off x="813816" y="3291840"/>
            <a:ext cx="10561320" cy="1463040"/>
          </a:xfrm>
          <a:prstGeom prst="rect">
            <a:avLst/>
          </a:prstGeom>
          <a:noFill/>
          <a:ln/>
        </p:spPr>
        <p:txBody>
          <a:bodyPr wrap="square" rtlCol="0"/>
          <a:lstStyle>
            <a:lvl1pPr marL="0" indent="0" algn="l">
              <a:buNone/>
              <a:defRPr lang="en-US" sz="2200" dirty="0">
                <a:solidFill>
                  <a:srgbClr val="C9D8F2"/>
                </a:solidFill>
              </a:defRPr>
            </a:lvl1pPr>
          </a:lstStyle>
          <a:p>
            <a:pPr marL="0" indent="0" algn="l">
              <a:buNone/>
            </a:pPr>
            <a:endParaRPr lang="en-US" sz="22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latvija.gov.lv/Content/eadres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viss.gov.lv/-/media/Files/VRAA/Dokumentacija/Vadlinijas/e-adrese/Dokumentacija_iestadem/eAdresetiesibuveidlapa2024papildpie.ashx"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support@docura.net"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cura.net/lv/pricing-e-invoice/"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813816" y="2560320"/>
            <a:ext cx="4663440" cy="1188720"/>
          </a:xfrm>
          <a:prstGeom prst="rect">
            <a:avLst/>
          </a:prstGeom>
          <a:noFill/>
          <a:ln/>
        </p:spPr>
        <p:txBody>
          <a:bodyPr wrap="square" lIns="0" tIns="0" rIns="0" bIns="0" rtlCol="0" anchor="b"/>
          <a:lstStyle/>
          <a:p>
            <a:pPr marL="0" indent="0" algn="l">
              <a:buNone/>
            </a:pPr>
            <a:r>
              <a:rPr lang="en-US" sz="6000" b="1" dirty="0">
                <a:solidFill>
                  <a:schemeClr val="bg1"/>
                </a:solidFill>
              </a:rPr>
              <a:t>E-rēķini</a:t>
            </a:r>
            <a:endParaRPr lang="en-US" sz="6000" dirty="0"/>
          </a:p>
        </p:txBody>
      </p:sp>
      <p:sp>
        <p:nvSpPr>
          <p:cNvPr id="3" name="Text 0"/>
          <p:cNvSpPr>
            <a:spLocks noGrp="1"/>
          </p:cNvSpPr>
          <p:nvPr>
            <p:ph type="body" idx="102" hasCustomPrompt="1"/>
          </p:nvPr>
        </p:nvSpPr>
        <p:spPr>
          <a:xfrm>
            <a:off x="813816" y="3886200"/>
            <a:ext cx="4663440" cy="1097280"/>
          </a:xfrm>
          <a:prstGeom prst="rect">
            <a:avLst/>
          </a:prstGeom>
          <a:noFill/>
          <a:ln/>
        </p:spPr>
        <p:txBody>
          <a:bodyPr wrap="square" lIns="0" tIns="0" rIns="0" bIns="0" rtlCol="0" anchor="t"/>
          <a:lstStyle/>
          <a:p>
            <a:pPr marL="0" indent="0" algn="l">
              <a:buNone/>
            </a:pPr>
            <a:r>
              <a:rPr lang="en-US" sz="2400" dirty="0">
                <a:solidFill>
                  <a:srgbClr val="C9D8F2"/>
                </a:solidFill>
              </a:rPr>
              <a:t>Kā iestatīt E-rēķinus, izmantojot Docura</a:t>
            </a:r>
            <a:endParaRPr lang="en-US" sz="2400" dirty="0"/>
          </a:p>
        </p:txBody>
      </p:sp>
      <p:pic>
        <p:nvPicPr>
          <p:cNvPr id="7" name="Picture 6">
            <a:extLst>
              <a:ext uri="{FF2B5EF4-FFF2-40B4-BE49-F238E27FC236}">
                <a16:creationId xmlns:a16="http://schemas.microsoft.com/office/drawing/2014/main" id="{C440EDC5-1E55-1F34-AC47-C70B35A24EB7}"/>
              </a:ext>
            </a:extLst>
          </p:cNvPr>
          <p:cNvPicPr>
            <a:picLocks noChangeAspect="1"/>
          </p:cNvPicPr>
          <p:nvPr/>
        </p:nvPicPr>
        <p:blipFill>
          <a:blip r:embed="rId3"/>
          <a:stretch>
            <a:fillRect/>
          </a:stretch>
        </p:blipFill>
        <p:spPr>
          <a:xfrm>
            <a:off x="6813388" y="3020223"/>
            <a:ext cx="4727981" cy="12612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Kas ir E-rēķins?</a:t>
            </a:r>
            <a:endParaRPr lang="en-US" sz="3600" dirty="0"/>
          </a:p>
        </p:txBody>
      </p:sp>
      <p:sp>
        <p:nvSpPr>
          <p:cNvPr id="3" name="Card 1"/>
          <p:cNvSpPr/>
          <p:nvPr/>
        </p:nvSpPr>
        <p:spPr>
          <a:xfrm>
            <a:off x="813816" y="1554480"/>
            <a:ext cx="5143500" cy="2514600"/>
          </a:xfrm>
          <a:prstGeom prst="roundRect">
            <a:avLst>
              <a:gd name="adj" fmla="val 363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 name="Card text 1"/>
          <p:cNvSpPr txBox="1"/>
          <p:nvPr/>
        </p:nvSpPr>
        <p:spPr>
          <a:xfrm>
            <a:off x="1133856" y="1874520"/>
            <a:ext cx="4503420" cy="1874520"/>
          </a:xfrm>
          <a:prstGeom prst="rect">
            <a:avLst/>
          </a:prstGeom>
          <a:noFill/>
          <a:ln/>
        </p:spPr>
        <p:txBody>
          <a:bodyPr wrap="square" lIns="0" tIns="0" rIns="0" bIns="0" rtlCol="0" anchor="t"/>
          <a:lstStyle/>
          <a:p>
            <a:pPr marL="0" indent="0">
              <a:spcAft>
                <a:spcPts val="600"/>
              </a:spcAft>
              <a:buNone/>
            </a:pPr>
            <a:r>
              <a:rPr lang="en-US" sz="1700" dirty="0">
                <a:solidFill>
                  <a:schemeClr val="tx1"/>
                </a:solidFill>
              </a:rPr>
              <a:t>E-rēķins ir strukturēts elektronisks rēķins, ko Latvija pakāpeniski padara obligātu darījumiem starp uzņēmumiem un publiskām iestādēm. Likumdošana paredz arī obligātu datu iesniegšanu par noteiktām elektronisko rēķinu kategorijām Latvijas Valsts ieņēmumu dienestam (VID).</a:t>
            </a:r>
            <a:endParaRPr lang="en-US" sz="1700" dirty="0"/>
          </a:p>
        </p:txBody>
      </p:sp>
      <p:sp>
        <p:nvSpPr>
          <p:cNvPr id="5" name="Card 2"/>
          <p:cNvSpPr/>
          <p:nvPr/>
        </p:nvSpPr>
        <p:spPr>
          <a:xfrm>
            <a:off x="6231636" y="1554480"/>
            <a:ext cx="5143500" cy="2514600"/>
          </a:xfrm>
          <a:prstGeom prst="roundRect">
            <a:avLst>
              <a:gd name="adj" fmla="val 363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Card text 2"/>
          <p:cNvSpPr txBox="1"/>
          <p:nvPr/>
        </p:nvSpPr>
        <p:spPr>
          <a:xfrm>
            <a:off x="6551676" y="1874520"/>
            <a:ext cx="4503420" cy="1874520"/>
          </a:xfrm>
          <a:prstGeom prst="rect">
            <a:avLst/>
          </a:prstGeom>
          <a:noFill/>
          <a:ln/>
        </p:spPr>
        <p:txBody>
          <a:bodyPr wrap="square" lIns="0" tIns="0" rIns="0" bIns="0" rtlCol="0" anchor="t"/>
          <a:lstStyle/>
          <a:p>
            <a:pPr marL="0" indent="0">
              <a:spcAft>
                <a:spcPts val="600"/>
              </a:spcAft>
              <a:buNone/>
            </a:pPr>
            <a:r>
              <a:rPr lang="en-US" sz="1700" dirty="0">
                <a:solidFill>
                  <a:schemeClr val="tx1"/>
                </a:solidFill>
              </a:rPr>
              <a:t>E-rēķini ir balstīti uz Eiropas standartu EN 16931 un Peppol BIS Billing 3.0 specifikāciju, izmantojot UBL 2.1 XML formātu.</a:t>
            </a:r>
            <a:endParaRPr lang="en-US" sz="1700" dirty="0"/>
          </a:p>
        </p:txBody>
      </p:sp>
      <p:sp>
        <p:nvSpPr>
          <p:cNvPr id="7" name="Docura box"/>
          <p:cNvSpPr/>
          <p:nvPr/>
        </p:nvSpPr>
        <p:spPr>
          <a:xfrm>
            <a:off x="813816" y="5006340"/>
            <a:ext cx="10561319" cy="1325880"/>
          </a:xfrm>
          <a:prstGeom prst="roundRect">
            <a:avLst>
              <a:gd name="adj" fmla="val 6897"/>
            </a:avLst>
          </a:prstGeom>
          <a:solidFill>
            <a:schemeClr val="tx2"/>
          </a:solidFill>
          <a:ln w="12700">
            <a:solidFill>
              <a:schemeClr val="tx2"/>
            </a:solidFill>
            <a:prstDash val="solid"/>
          </a:ln>
        </p:spPr>
        <p:txBody>
          <a:bodyPr/>
          <a:lstStyle/>
          <a:p>
            <a:endParaRPr lang="en-US"/>
          </a:p>
        </p:txBody>
      </p:sp>
      <p:sp>
        <p:nvSpPr>
          <p:cNvPr id="8" name="Docura text"/>
          <p:cNvSpPr txBox="1"/>
          <p:nvPr/>
        </p:nvSpPr>
        <p:spPr>
          <a:xfrm>
            <a:off x="5086004" y="5394036"/>
            <a:ext cx="6043813" cy="938184"/>
          </a:xfrm>
          <a:prstGeom prst="rect">
            <a:avLst/>
          </a:prstGeom>
          <a:noFill/>
          <a:ln/>
        </p:spPr>
        <p:txBody>
          <a:bodyPr wrap="square" lIns="0" tIns="0" rIns="0" bIns="0" rtlCol="0" anchor="ctr"/>
          <a:lstStyle/>
          <a:p>
            <a:pPr marL="0" indent="0">
              <a:spcAft>
                <a:spcPts val="600"/>
              </a:spcAft>
              <a:buNone/>
            </a:pPr>
            <a:r>
              <a:rPr lang="en-US" sz="1800" b="1" dirty="0">
                <a:solidFill>
                  <a:schemeClr val="bg1"/>
                </a:solidFill>
              </a:rPr>
              <a:t>Lai sūtītu E-rēķinus, izmantojot Docura, jums pat nav jāintegrē jūsu ERP sistēma ar Docura platformu.</a:t>
            </a:r>
            <a:br>
              <a:rPr lang="ru-RU" sz="1800" b="1" dirty="0">
                <a:solidFill>
                  <a:schemeClr val="bg1"/>
                </a:solidFill>
              </a:rPr>
            </a:br>
            <a:br>
              <a:rPr lang="ru-RU" sz="1800" b="1" dirty="0">
                <a:solidFill>
                  <a:schemeClr val="bg1"/>
                </a:solidFill>
              </a:rPr>
            </a:br>
            <a:endParaRPr lang="en-US" sz="18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2</a:t>
            </a:fld>
            <a:endParaRPr lang="en-US"/>
          </a:p>
        </p:txBody>
      </p:sp>
      <p:sp>
        <p:nvSpPr>
          <p:cNvPr id="10" name="Year 1">
            <a:extLst>
              <a:ext uri="{FF2B5EF4-FFF2-40B4-BE49-F238E27FC236}">
                <a16:creationId xmlns:a16="http://schemas.microsoft.com/office/drawing/2014/main" id="{843A162A-5CCC-AC7E-FF49-B6829D92A92E}"/>
              </a:ext>
            </a:extLst>
          </p:cNvPr>
          <p:cNvSpPr txBox="1"/>
          <p:nvPr/>
        </p:nvSpPr>
        <p:spPr>
          <a:xfrm>
            <a:off x="1027545" y="5092284"/>
            <a:ext cx="1051929" cy="938184"/>
          </a:xfrm>
          <a:prstGeom prst="rect">
            <a:avLst/>
          </a:prstGeom>
          <a:noFill/>
          <a:ln/>
        </p:spPr>
        <p:txBody>
          <a:bodyPr wrap="square" lIns="0" tIns="0" rIns="0" bIns="0" rtlCol="0" anchor="t"/>
          <a:lstStyle/>
          <a:p>
            <a:pPr marL="0" indent="0" algn="ctr">
              <a:spcAft>
                <a:spcPts val="600"/>
              </a:spcAft>
              <a:buNone/>
            </a:pPr>
            <a:r>
              <a:rPr lang="en-US" sz="3600" b="1" dirty="0">
                <a:solidFill>
                  <a:schemeClr val="accent2"/>
                </a:solidFill>
              </a:rPr>
              <a:t>NB!</a:t>
            </a:r>
            <a:endParaRPr lang="en-US" sz="3600" dirty="0"/>
          </a:p>
        </p:txBody>
      </p:sp>
      <p:sp>
        <p:nvSpPr>
          <p:cNvPr id="15" name="TextBox 14">
            <a:extLst>
              <a:ext uri="{FF2B5EF4-FFF2-40B4-BE49-F238E27FC236}">
                <a16:creationId xmlns:a16="http://schemas.microsoft.com/office/drawing/2014/main" id="{09F91001-C137-FBF8-4D26-39EDEF2B2C6F}"/>
              </a:ext>
            </a:extLst>
          </p:cNvPr>
          <p:cNvSpPr txBox="1"/>
          <p:nvPr/>
        </p:nvSpPr>
        <p:spPr>
          <a:xfrm>
            <a:off x="1027545" y="4270301"/>
            <a:ext cx="6924964" cy="646331"/>
          </a:xfrm>
          <a:prstGeom prst="rect">
            <a:avLst/>
          </a:prstGeom>
          <a:noFill/>
        </p:spPr>
        <p:txBody>
          <a:bodyPr wrap="square">
            <a:spAutoFit/>
          </a:bodyPr>
          <a:lstStyle/>
          <a:p>
            <a:r>
              <a:rPr lang="en-US" sz="1800" dirty="0" err="1"/>
              <a:t>Docura</a:t>
            </a:r>
            <a:r>
              <a:rPr lang="en-US" sz="1800" dirty="0"/>
              <a:t> ļauj jums sūtīt un saņemt e-rēķinus tieši no/uz jūsu grāmatvedības programmatūras (ERP). </a:t>
            </a:r>
            <a:endParaRPr lang="en-US" dirty="0"/>
          </a:p>
        </p:txBody>
      </p:sp>
      <p:sp>
        <p:nvSpPr>
          <p:cNvPr id="11" name="Year 1">
            <a:extLst>
              <a:ext uri="{FF2B5EF4-FFF2-40B4-BE49-F238E27FC236}">
                <a16:creationId xmlns:a16="http://schemas.microsoft.com/office/drawing/2014/main" id="{35217E6E-1B0D-3956-D2E4-C525FD871BDF}"/>
              </a:ext>
            </a:extLst>
          </p:cNvPr>
          <p:cNvSpPr txBox="1"/>
          <p:nvPr/>
        </p:nvSpPr>
        <p:spPr>
          <a:xfrm>
            <a:off x="1133856" y="5602432"/>
            <a:ext cx="3632108" cy="502920"/>
          </a:xfrm>
          <a:prstGeom prst="rect">
            <a:avLst/>
          </a:prstGeom>
          <a:noFill/>
          <a:ln/>
        </p:spPr>
        <p:txBody>
          <a:bodyPr wrap="square" lIns="0" tIns="0" rIns="0" bIns="0" rtlCol="0" anchor="t"/>
          <a:lstStyle/>
          <a:p>
            <a:pPr marL="0" indent="0">
              <a:spcAft>
                <a:spcPts val="600"/>
              </a:spcAft>
              <a:buNone/>
            </a:pPr>
            <a:r>
              <a:rPr lang="en-US" sz="3600" b="1" dirty="0">
                <a:solidFill>
                  <a:schemeClr val="accent2"/>
                </a:solidFill>
              </a:rPr>
              <a:t>Special Solution</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Kad e-rēķini kļūst obligāti?</a:t>
            </a:r>
            <a:endParaRPr lang="en-US" sz="3600" dirty="0"/>
          </a:p>
        </p:txBody>
      </p:sp>
      <p:sp>
        <p:nvSpPr>
          <p:cNvPr id="3" name="Timeline line"/>
          <p:cNvSpPr/>
          <p:nvPr/>
        </p:nvSpPr>
        <p:spPr>
          <a:xfrm>
            <a:off x="2482596" y="2194560"/>
            <a:ext cx="7223760" cy="0"/>
          </a:xfrm>
          <a:prstGeom prst="line">
            <a:avLst/>
          </a:prstGeom>
          <a:noFill/>
          <a:ln w="38100">
            <a:solidFill>
              <a:schemeClr val="accent2"/>
            </a:solidFill>
            <a:prstDash val="solid"/>
          </a:ln>
        </p:spPr>
        <p:txBody>
          <a:bodyPr/>
          <a:lstStyle/>
          <a:p>
            <a:endParaRPr lang="en-US"/>
          </a:p>
        </p:txBody>
      </p:sp>
      <p:sp>
        <p:nvSpPr>
          <p:cNvPr id="4" name="Year 1"/>
          <p:cNvSpPr txBox="1"/>
          <p:nvPr/>
        </p:nvSpPr>
        <p:spPr>
          <a:xfrm>
            <a:off x="813816" y="1463040"/>
            <a:ext cx="3337560" cy="502920"/>
          </a:xfrm>
          <a:prstGeom prst="rect">
            <a:avLst/>
          </a:prstGeom>
          <a:noFill/>
          <a:ln/>
        </p:spPr>
        <p:txBody>
          <a:bodyPr wrap="square" lIns="0" tIns="0" rIns="0" bIns="0" rtlCol="0" anchor="t"/>
          <a:lstStyle/>
          <a:p>
            <a:pPr marL="0" indent="0" algn="ctr">
              <a:spcAft>
                <a:spcPts val="600"/>
              </a:spcAft>
              <a:buNone/>
            </a:pPr>
            <a:r>
              <a:rPr lang="en-US" sz="3000" b="1" dirty="0">
                <a:solidFill>
                  <a:schemeClr val="accent2"/>
                </a:solidFill>
              </a:rPr>
              <a:t>2025</a:t>
            </a:r>
            <a:endParaRPr lang="en-US" sz="3000" dirty="0"/>
          </a:p>
        </p:txBody>
      </p:sp>
      <p:sp>
        <p:nvSpPr>
          <p:cNvPr id="5" name="Milestone dot 1"/>
          <p:cNvSpPr/>
          <p:nvPr/>
        </p:nvSpPr>
        <p:spPr>
          <a:xfrm>
            <a:off x="2327148" y="2039112"/>
            <a:ext cx="310896" cy="310896"/>
          </a:xfrm>
          <a:prstGeom prst="ellipse">
            <a:avLst/>
          </a:prstGeom>
          <a:solidFill>
            <a:schemeClr val="accent2"/>
          </a:solidFill>
          <a:ln w="50800">
            <a:solidFill>
              <a:schemeClr val="bg2"/>
            </a:solidFill>
            <a:prstDash val="solid"/>
          </a:ln>
        </p:spPr>
        <p:txBody>
          <a:bodyPr/>
          <a:lstStyle/>
          <a:p>
            <a:endParaRPr lang="en-US"/>
          </a:p>
        </p:txBody>
      </p:sp>
      <p:sp>
        <p:nvSpPr>
          <p:cNvPr id="6" name="Milestone card 1"/>
          <p:cNvSpPr/>
          <p:nvPr/>
        </p:nvSpPr>
        <p:spPr>
          <a:xfrm>
            <a:off x="813816" y="2651760"/>
            <a:ext cx="3337560" cy="2743200"/>
          </a:xfrm>
          <a:prstGeom prst="roundRect">
            <a:avLst>
              <a:gd name="adj" fmla="val 333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7" name="Date 1"/>
          <p:cNvSpPr txBox="1"/>
          <p:nvPr/>
        </p:nvSpPr>
        <p:spPr>
          <a:xfrm>
            <a:off x="1088136" y="2926080"/>
            <a:ext cx="2788920" cy="457200"/>
          </a:xfrm>
          <a:prstGeom prst="rect">
            <a:avLst/>
          </a:prstGeom>
          <a:noFill/>
          <a:ln/>
        </p:spPr>
        <p:txBody>
          <a:bodyPr wrap="square" lIns="0" tIns="0" rIns="0" bIns="0" rtlCol="0" anchor="t"/>
          <a:lstStyle/>
          <a:p>
            <a:pPr marL="0" indent="0">
              <a:spcAft>
                <a:spcPts val="600"/>
              </a:spcAft>
              <a:buNone/>
            </a:pPr>
            <a:r>
              <a:rPr lang="en-US" sz="1700" b="1" dirty="0">
                <a:solidFill>
                  <a:schemeClr val="tx2"/>
                </a:solidFill>
              </a:rPr>
              <a:t>No 2025. gada 1. janvāra</a:t>
            </a:r>
            <a:endParaRPr lang="en-US" sz="2000" dirty="0"/>
          </a:p>
        </p:txBody>
      </p:sp>
      <p:sp>
        <p:nvSpPr>
          <p:cNvPr id="8" name="Milestone text 1"/>
          <p:cNvSpPr txBox="1"/>
          <p:nvPr/>
        </p:nvSpPr>
        <p:spPr>
          <a:xfrm>
            <a:off x="1088136" y="3520440"/>
            <a:ext cx="2788920" cy="164592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obligāti elektroniskie rēķini darījumiem ar valsts un pašvaldību iestādēm likumā noteiktajos gadījumos (B2G).</a:t>
            </a:r>
            <a:endParaRPr lang="en-US" sz="1600" dirty="0"/>
          </a:p>
        </p:txBody>
      </p:sp>
      <p:sp>
        <p:nvSpPr>
          <p:cNvPr id="9" name="Year 2"/>
          <p:cNvSpPr txBox="1"/>
          <p:nvPr/>
        </p:nvSpPr>
        <p:spPr>
          <a:xfrm>
            <a:off x="4425696" y="1463040"/>
            <a:ext cx="3337560" cy="502920"/>
          </a:xfrm>
          <a:prstGeom prst="rect">
            <a:avLst/>
          </a:prstGeom>
          <a:noFill/>
          <a:ln/>
        </p:spPr>
        <p:txBody>
          <a:bodyPr wrap="square" lIns="0" tIns="0" rIns="0" bIns="0" rtlCol="0" anchor="t"/>
          <a:lstStyle/>
          <a:p>
            <a:pPr marL="0" indent="0" algn="ctr">
              <a:spcAft>
                <a:spcPts val="600"/>
              </a:spcAft>
              <a:buNone/>
            </a:pPr>
            <a:r>
              <a:rPr lang="en-US" sz="3000" b="1" dirty="0">
                <a:solidFill>
                  <a:schemeClr val="accent2"/>
                </a:solidFill>
              </a:rPr>
              <a:t>2026</a:t>
            </a:r>
            <a:endParaRPr lang="en-US" sz="3000" dirty="0"/>
          </a:p>
        </p:txBody>
      </p:sp>
      <p:sp>
        <p:nvSpPr>
          <p:cNvPr id="10" name="Milestone dot 2"/>
          <p:cNvSpPr/>
          <p:nvPr/>
        </p:nvSpPr>
        <p:spPr>
          <a:xfrm>
            <a:off x="5939028" y="2039112"/>
            <a:ext cx="310896" cy="310896"/>
          </a:xfrm>
          <a:prstGeom prst="ellipse">
            <a:avLst/>
          </a:prstGeom>
          <a:solidFill>
            <a:schemeClr val="accent2"/>
          </a:solidFill>
          <a:ln w="50800">
            <a:solidFill>
              <a:schemeClr val="bg2"/>
            </a:solidFill>
            <a:prstDash val="solid"/>
          </a:ln>
        </p:spPr>
        <p:txBody>
          <a:bodyPr/>
          <a:lstStyle/>
          <a:p>
            <a:endParaRPr lang="en-US"/>
          </a:p>
        </p:txBody>
      </p:sp>
      <p:sp>
        <p:nvSpPr>
          <p:cNvPr id="11" name="Milestone card 2"/>
          <p:cNvSpPr/>
          <p:nvPr/>
        </p:nvSpPr>
        <p:spPr>
          <a:xfrm>
            <a:off x="4425696" y="2651760"/>
            <a:ext cx="3337560" cy="2743200"/>
          </a:xfrm>
          <a:prstGeom prst="roundRect">
            <a:avLst>
              <a:gd name="adj" fmla="val 333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2" name="Date 2"/>
          <p:cNvSpPr txBox="1"/>
          <p:nvPr/>
        </p:nvSpPr>
        <p:spPr>
          <a:xfrm>
            <a:off x="4700016" y="2926080"/>
            <a:ext cx="2788920" cy="457200"/>
          </a:xfrm>
          <a:prstGeom prst="rect">
            <a:avLst/>
          </a:prstGeom>
          <a:noFill/>
          <a:ln/>
        </p:spPr>
        <p:txBody>
          <a:bodyPr wrap="square" lIns="0" tIns="0" rIns="0" bIns="0" rtlCol="0" anchor="t"/>
          <a:lstStyle/>
          <a:p>
            <a:pPr marL="0" indent="0">
              <a:spcAft>
                <a:spcPts val="600"/>
              </a:spcAft>
              <a:buNone/>
            </a:pPr>
            <a:r>
              <a:rPr lang="en-US" sz="1700" b="1" dirty="0">
                <a:solidFill>
                  <a:schemeClr val="tx2"/>
                </a:solidFill>
              </a:rPr>
              <a:t>No 2026. gada 1. janvāra</a:t>
            </a:r>
            <a:endParaRPr lang="en-US" sz="2000" dirty="0"/>
          </a:p>
        </p:txBody>
      </p:sp>
      <p:sp>
        <p:nvSpPr>
          <p:cNvPr id="13" name="Milestone text 2"/>
          <p:cNvSpPr txBox="1"/>
          <p:nvPr/>
        </p:nvSpPr>
        <p:spPr>
          <a:xfrm>
            <a:off x="4700016" y="3520440"/>
            <a:ext cx="2788920" cy="164592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obligāta datu par attiecīgajiem elektroniskajiem rēķiniem (B2G) iesniegšana Valsts ieņēmumu dienestam (VID).</a:t>
            </a:r>
            <a:endParaRPr lang="en-US" sz="1600" dirty="0"/>
          </a:p>
        </p:txBody>
      </p:sp>
      <p:sp>
        <p:nvSpPr>
          <p:cNvPr id="14" name="Year 3"/>
          <p:cNvSpPr txBox="1"/>
          <p:nvPr/>
        </p:nvSpPr>
        <p:spPr>
          <a:xfrm>
            <a:off x="8037576" y="1463040"/>
            <a:ext cx="3337560" cy="502920"/>
          </a:xfrm>
          <a:prstGeom prst="rect">
            <a:avLst/>
          </a:prstGeom>
          <a:noFill/>
          <a:ln/>
        </p:spPr>
        <p:txBody>
          <a:bodyPr wrap="square" lIns="0" tIns="0" rIns="0" bIns="0" rtlCol="0" anchor="t"/>
          <a:lstStyle/>
          <a:p>
            <a:pPr marL="0" indent="0" algn="ctr">
              <a:spcAft>
                <a:spcPts val="600"/>
              </a:spcAft>
              <a:buNone/>
            </a:pPr>
            <a:r>
              <a:rPr lang="en-US" sz="3000" b="1" dirty="0">
                <a:solidFill>
                  <a:schemeClr val="accent2"/>
                </a:solidFill>
              </a:rPr>
              <a:t>2028</a:t>
            </a:r>
            <a:endParaRPr lang="en-US" sz="3000" dirty="0"/>
          </a:p>
        </p:txBody>
      </p:sp>
      <p:sp>
        <p:nvSpPr>
          <p:cNvPr id="15" name="Milestone dot 3"/>
          <p:cNvSpPr/>
          <p:nvPr/>
        </p:nvSpPr>
        <p:spPr>
          <a:xfrm>
            <a:off x="9550908" y="2039112"/>
            <a:ext cx="310896" cy="310896"/>
          </a:xfrm>
          <a:prstGeom prst="ellipse">
            <a:avLst/>
          </a:prstGeom>
          <a:solidFill>
            <a:schemeClr val="accent2"/>
          </a:solidFill>
          <a:ln w="50800">
            <a:solidFill>
              <a:schemeClr val="bg2"/>
            </a:solidFill>
            <a:prstDash val="solid"/>
          </a:ln>
        </p:spPr>
        <p:txBody>
          <a:bodyPr/>
          <a:lstStyle/>
          <a:p>
            <a:endParaRPr lang="en-US"/>
          </a:p>
        </p:txBody>
      </p:sp>
      <p:sp>
        <p:nvSpPr>
          <p:cNvPr id="16" name="Milestone card 3"/>
          <p:cNvSpPr/>
          <p:nvPr/>
        </p:nvSpPr>
        <p:spPr>
          <a:xfrm>
            <a:off x="8037576" y="2651760"/>
            <a:ext cx="3337560" cy="2743200"/>
          </a:xfrm>
          <a:prstGeom prst="roundRect">
            <a:avLst>
              <a:gd name="adj" fmla="val 333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7" name="Date 3"/>
          <p:cNvSpPr txBox="1"/>
          <p:nvPr/>
        </p:nvSpPr>
        <p:spPr>
          <a:xfrm>
            <a:off x="8311896" y="2926080"/>
            <a:ext cx="2788920" cy="457200"/>
          </a:xfrm>
          <a:prstGeom prst="rect">
            <a:avLst/>
          </a:prstGeom>
          <a:noFill/>
          <a:ln/>
        </p:spPr>
        <p:txBody>
          <a:bodyPr wrap="square" lIns="0" tIns="0" rIns="0" bIns="0" rtlCol="0" anchor="t"/>
          <a:lstStyle/>
          <a:p>
            <a:pPr marL="0" indent="0">
              <a:spcAft>
                <a:spcPts val="600"/>
              </a:spcAft>
              <a:buNone/>
            </a:pPr>
            <a:r>
              <a:rPr lang="en-US" sz="1700" b="1" dirty="0">
                <a:solidFill>
                  <a:schemeClr val="tx2"/>
                </a:solidFill>
              </a:rPr>
              <a:t>No 2028. gada 1. janvāra</a:t>
            </a:r>
            <a:endParaRPr lang="en-US" sz="2000" dirty="0"/>
          </a:p>
        </p:txBody>
      </p:sp>
      <p:sp>
        <p:nvSpPr>
          <p:cNvPr id="18" name="Milestone text 3"/>
          <p:cNvSpPr txBox="1"/>
          <p:nvPr/>
        </p:nvSpPr>
        <p:spPr>
          <a:xfrm>
            <a:off x="8311896" y="3520440"/>
            <a:ext cx="2788920" cy="164592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obligāti elektroniskie rēķini starp Latvijas uzņēmumiem (B2B).</a:t>
            </a:r>
            <a:endParaRPr lang="en-US" sz="16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Kā iestatīt E-rēķinus, izmantojot Docura</a:t>
            </a:r>
            <a:endParaRPr lang="en-US" sz="3600" dirty="0"/>
          </a:p>
        </p:txBody>
      </p:sp>
      <p:sp>
        <p:nvSpPr>
          <p:cNvPr id="3" name="Intro"/>
          <p:cNvSpPr txBox="1"/>
          <p:nvPr/>
        </p:nvSpPr>
        <p:spPr>
          <a:xfrm>
            <a:off x="813816" y="1463040"/>
            <a:ext cx="10561320" cy="365760"/>
          </a:xfrm>
          <a:prstGeom prst="rect">
            <a:avLst/>
          </a:prstGeom>
          <a:noFill/>
          <a:ln/>
        </p:spPr>
        <p:txBody>
          <a:bodyPr wrap="square" lIns="0" tIns="0" rIns="0" bIns="0" rtlCol="0" anchor="t"/>
          <a:lstStyle/>
          <a:p>
            <a:pPr marL="0" indent="0">
              <a:spcAft>
                <a:spcPts val="600"/>
              </a:spcAft>
              <a:buNone/>
            </a:pPr>
            <a:r>
              <a:rPr lang="en-US" sz="1800" dirty="0">
                <a:solidFill>
                  <a:schemeClr val="tx1"/>
                </a:solidFill>
              </a:rPr>
              <a:t>Veiciet šos sešus vienkāršos soļus:</a:t>
            </a:r>
            <a:endParaRPr lang="en-US" sz="1800" dirty="0"/>
          </a:p>
        </p:txBody>
      </p:sp>
      <p:sp>
        <p:nvSpPr>
          <p:cNvPr id="4" name="Step card 1"/>
          <p:cNvSpPr/>
          <p:nvPr/>
        </p:nvSpPr>
        <p:spPr>
          <a:xfrm>
            <a:off x="81381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5" name="Step badge 1"/>
          <p:cNvSpPr/>
          <p:nvPr/>
        </p:nvSpPr>
        <p:spPr>
          <a:xfrm>
            <a:off x="99669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6" name="Step badge 1 number"/>
          <p:cNvSpPr txBox="1"/>
          <p:nvPr/>
        </p:nvSpPr>
        <p:spPr>
          <a:xfrm>
            <a:off x="99669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01</a:t>
            </a:r>
            <a:endParaRPr lang="en-US" sz="1800" dirty="0"/>
          </a:p>
        </p:txBody>
      </p:sp>
      <p:sp>
        <p:nvSpPr>
          <p:cNvPr id="7" name="Step title 1"/>
          <p:cNvSpPr txBox="1"/>
          <p:nvPr/>
        </p:nvSpPr>
        <p:spPr>
          <a:xfrm>
            <a:off x="99669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Parakstiet pakalpojuma līgumu ar Docura</a:t>
            </a:r>
            <a:endParaRPr lang="en-US" sz="1500" dirty="0"/>
          </a:p>
        </p:txBody>
      </p:sp>
      <p:sp>
        <p:nvSpPr>
          <p:cNvPr id="8" name="Arrow 1"/>
          <p:cNvSpPr/>
          <p:nvPr/>
        </p:nvSpPr>
        <p:spPr>
          <a:xfrm>
            <a:off x="242925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9" name="Step card 2"/>
          <p:cNvSpPr/>
          <p:nvPr/>
        </p:nvSpPr>
        <p:spPr>
          <a:xfrm>
            <a:off x="261213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0" name="Step badge 2"/>
          <p:cNvSpPr/>
          <p:nvPr/>
        </p:nvSpPr>
        <p:spPr>
          <a:xfrm>
            <a:off x="279501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11" name="Step badge 2 number"/>
          <p:cNvSpPr txBox="1"/>
          <p:nvPr/>
        </p:nvSpPr>
        <p:spPr>
          <a:xfrm>
            <a:off x="279501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02</a:t>
            </a:r>
            <a:endParaRPr lang="en-US" sz="1800" dirty="0"/>
          </a:p>
        </p:txBody>
      </p:sp>
      <p:sp>
        <p:nvSpPr>
          <p:cNvPr id="12" name="Step title 2"/>
          <p:cNvSpPr txBox="1"/>
          <p:nvPr/>
        </p:nvSpPr>
        <p:spPr>
          <a:xfrm>
            <a:off x="279501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Aktivizējiet sava uzņēmuma e‑adresi</a:t>
            </a:r>
            <a:endParaRPr lang="en-US" sz="1500" dirty="0"/>
          </a:p>
        </p:txBody>
      </p:sp>
      <p:sp>
        <p:nvSpPr>
          <p:cNvPr id="13" name="Arrow 2"/>
          <p:cNvSpPr/>
          <p:nvPr/>
        </p:nvSpPr>
        <p:spPr>
          <a:xfrm>
            <a:off x="422757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14" name="Step card 3"/>
          <p:cNvSpPr/>
          <p:nvPr/>
        </p:nvSpPr>
        <p:spPr>
          <a:xfrm>
            <a:off x="441045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5" name="Step badge 3"/>
          <p:cNvSpPr/>
          <p:nvPr/>
        </p:nvSpPr>
        <p:spPr>
          <a:xfrm>
            <a:off x="459333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16" name="Step badge 3 number"/>
          <p:cNvSpPr txBox="1"/>
          <p:nvPr/>
        </p:nvSpPr>
        <p:spPr>
          <a:xfrm>
            <a:off x="459333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03</a:t>
            </a:r>
            <a:endParaRPr lang="en-US" sz="1800" dirty="0"/>
          </a:p>
        </p:txBody>
      </p:sp>
      <p:sp>
        <p:nvSpPr>
          <p:cNvPr id="17" name="Step title 3"/>
          <p:cNvSpPr txBox="1"/>
          <p:nvPr/>
        </p:nvSpPr>
        <p:spPr>
          <a:xfrm>
            <a:off x="459333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Aizpildiet pieteikumu VDAA portālā</a:t>
            </a:r>
            <a:endParaRPr lang="en-US" sz="1500" dirty="0"/>
          </a:p>
        </p:txBody>
      </p:sp>
      <p:sp>
        <p:nvSpPr>
          <p:cNvPr id="18" name="Arrow 3"/>
          <p:cNvSpPr/>
          <p:nvPr/>
        </p:nvSpPr>
        <p:spPr>
          <a:xfrm>
            <a:off x="602589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19" name="Step card 4"/>
          <p:cNvSpPr/>
          <p:nvPr/>
        </p:nvSpPr>
        <p:spPr>
          <a:xfrm>
            <a:off x="620877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0" name="Step badge 4"/>
          <p:cNvSpPr/>
          <p:nvPr/>
        </p:nvSpPr>
        <p:spPr>
          <a:xfrm>
            <a:off x="639165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21" name="Step badge 4 number"/>
          <p:cNvSpPr txBox="1"/>
          <p:nvPr/>
        </p:nvSpPr>
        <p:spPr>
          <a:xfrm>
            <a:off x="639165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04</a:t>
            </a:r>
            <a:endParaRPr lang="en-US" sz="1800" dirty="0"/>
          </a:p>
        </p:txBody>
      </p:sp>
      <p:sp>
        <p:nvSpPr>
          <p:cNvPr id="22" name="Step title 4"/>
          <p:cNvSpPr txBox="1"/>
          <p:nvPr/>
        </p:nvSpPr>
        <p:spPr>
          <a:xfrm>
            <a:off x="639165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ERP iestatījumi (ar integrāciju vai bez tās)</a:t>
            </a:r>
            <a:endParaRPr lang="en-US" sz="1500" dirty="0"/>
          </a:p>
        </p:txBody>
      </p:sp>
      <p:sp>
        <p:nvSpPr>
          <p:cNvPr id="23" name="Arrow 4"/>
          <p:cNvSpPr/>
          <p:nvPr/>
        </p:nvSpPr>
        <p:spPr>
          <a:xfrm>
            <a:off x="782421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33" name="Arrow 5"/>
          <p:cNvSpPr/>
          <p:nvPr/>
        </p:nvSpPr>
        <p:spPr>
          <a:xfrm>
            <a:off x="962253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24" name="Step card 5"/>
          <p:cNvSpPr/>
          <p:nvPr/>
        </p:nvSpPr>
        <p:spPr>
          <a:xfrm>
            <a:off x="800709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9" name="Step card 6"/>
          <p:cNvSpPr/>
          <p:nvPr/>
        </p:nvSpPr>
        <p:spPr>
          <a:xfrm>
            <a:off x="980541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5" name="Step badge 5"/>
          <p:cNvSpPr/>
          <p:nvPr/>
        </p:nvSpPr>
        <p:spPr>
          <a:xfrm>
            <a:off x="818997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30" name="Step badge 6"/>
          <p:cNvSpPr/>
          <p:nvPr/>
        </p:nvSpPr>
        <p:spPr>
          <a:xfrm>
            <a:off x="998829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26" name="Step badge 5 number"/>
          <p:cNvSpPr txBox="1"/>
          <p:nvPr/>
        </p:nvSpPr>
        <p:spPr>
          <a:xfrm>
            <a:off x="818997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05</a:t>
            </a:r>
            <a:endParaRPr lang="en-US" sz="1800" dirty="0"/>
          </a:p>
        </p:txBody>
      </p:sp>
      <p:sp>
        <p:nvSpPr>
          <p:cNvPr id="31" name="Step badge 6 number"/>
          <p:cNvSpPr txBox="1"/>
          <p:nvPr/>
        </p:nvSpPr>
        <p:spPr>
          <a:xfrm>
            <a:off x="998829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06</a:t>
            </a:r>
            <a:endParaRPr lang="en-US" sz="1800" dirty="0"/>
          </a:p>
        </p:txBody>
      </p:sp>
      <p:sp>
        <p:nvSpPr>
          <p:cNvPr id="27" name="Step title 5"/>
          <p:cNvSpPr txBox="1"/>
          <p:nvPr/>
        </p:nvSpPr>
        <p:spPr>
          <a:xfrm>
            <a:off x="818997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Testēšana</a:t>
            </a:r>
            <a:endParaRPr lang="en-US" sz="1500" dirty="0"/>
          </a:p>
        </p:txBody>
      </p:sp>
      <p:sp>
        <p:nvSpPr>
          <p:cNvPr id="32" name="Step title 6"/>
          <p:cNvSpPr txBox="1"/>
          <p:nvPr/>
        </p:nvSpPr>
        <p:spPr>
          <a:xfrm>
            <a:off x="998829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Pilna darba uzsākšana un uzraudzība</a:t>
            </a:r>
            <a:endParaRPr lang="en-US" sz="1500" dirty="0"/>
          </a:p>
        </p:txBody>
      </p:sp>
      <p:sp>
        <p:nvSpPr>
          <p:cNvPr id="28"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tep 1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1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1. solis</a:t>
            </a:r>
            <a:endParaRPr lang="en-US" sz="2400" dirty="0"/>
          </a:p>
        </p:txBody>
      </p:sp>
      <p:sp>
        <p:nvSpPr>
          <p:cNvPr id="4" name="Step 1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Parakstiet pakalpojuma līgumu ar Docura</a:t>
            </a:r>
            <a:endParaRPr lang="en-US" sz="3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tep 2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2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2. solis</a:t>
            </a:r>
            <a:endParaRPr lang="en-US" sz="2400" dirty="0"/>
          </a:p>
        </p:txBody>
      </p:sp>
      <p:sp>
        <p:nvSpPr>
          <p:cNvPr id="4" name="Step 2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Aktivizējiet sava uzņēmuma e-adresi</a:t>
            </a:r>
            <a:endParaRPr lang="en-US" sz="3000" dirty="0"/>
          </a:p>
        </p:txBody>
      </p:sp>
      <p:sp>
        <p:nvSpPr>
          <p:cNvPr id="5" name="Step 2 card"/>
          <p:cNvSpPr/>
          <p:nvPr/>
        </p:nvSpPr>
        <p:spPr>
          <a:xfrm>
            <a:off x="813816" y="1600200"/>
            <a:ext cx="10561320" cy="237744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Step 2 text"/>
          <p:cNvSpPr txBox="1"/>
          <p:nvPr/>
        </p:nvSpPr>
        <p:spPr>
          <a:xfrm>
            <a:off x="1271016" y="1965960"/>
            <a:ext cx="9646920" cy="1737360"/>
          </a:xfrm>
          <a:prstGeom prst="rect">
            <a:avLst/>
          </a:prstGeom>
          <a:noFill/>
          <a:ln/>
        </p:spPr>
        <p:txBody>
          <a:bodyPr wrap="square" lIns="0" tIns="0" rIns="0" bIns="0" rtlCol="0" anchor="t"/>
          <a:lstStyle/>
          <a:p>
            <a:pPr marL="0" indent="0">
              <a:spcAft>
                <a:spcPts val="600"/>
              </a:spcAft>
              <a:buNone/>
            </a:pPr>
            <a:r>
              <a:rPr lang="en-US" sz="2000" dirty="0">
                <a:solidFill>
                  <a:schemeClr val="tx1"/>
                </a:solidFill>
              </a:rPr>
              <a:t>Uzņēmuma pilnvarotajai personai jāpiesakās valsts portālā </a:t>
            </a:r>
            <a:r>
              <a:rPr lang="en-US" sz="2000" u="sng" dirty="0">
                <a:solidFill>
                  <a:srgbClr val="1160F0"/>
                </a:solidFill>
                <a:hlinkClick r:id="rId3"/>
              </a:rPr>
              <a:t>https://latvija.gov.lv/Content/eadrese</a:t>
            </a:r>
            <a:r>
              <a:rPr lang="en-US" sz="2000" dirty="0">
                <a:solidFill>
                  <a:schemeClr val="tx1"/>
                </a:solidFill>
              </a:rPr>
              <a:t> un jāaktivizē uzņēmuma oficiālā elektroniskā adrese (e-adrese), ievērojot portālā sniegtās instrukcijas. E-rēķinu saņemšanai tiek izmantots apakšadresāta identifikators formātā: </a:t>
            </a:r>
            <a:r>
              <a:rPr lang="en-US" sz="2000" b="1" dirty="0">
                <a:solidFill>
                  <a:schemeClr val="tx1"/>
                </a:solidFill>
              </a:rPr>
              <a:t>EINVOICE@registration_number</a:t>
            </a:r>
            <a:r>
              <a:rPr lang="en-US" sz="2000" dirty="0">
                <a:solidFill>
                  <a:schemeClr val="tx1"/>
                </a:solidFill>
              </a:rPr>
              <a:t>.</a:t>
            </a:r>
            <a:endParaRPr lang="en-US" sz="2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tep 3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3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3. solis</a:t>
            </a:r>
            <a:endParaRPr lang="en-US" sz="2400" dirty="0"/>
          </a:p>
        </p:txBody>
      </p:sp>
      <p:sp>
        <p:nvSpPr>
          <p:cNvPr id="4" name="Step 3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Aizpildiet pieteikumu VDAA portālā</a:t>
            </a:r>
            <a:endParaRPr lang="en-US" sz="3000" dirty="0"/>
          </a:p>
        </p:txBody>
      </p:sp>
      <p:sp>
        <p:nvSpPr>
          <p:cNvPr id="5" name="Step 3 card"/>
          <p:cNvSpPr/>
          <p:nvPr/>
        </p:nvSpPr>
        <p:spPr>
          <a:xfrm>
            <a:off x="813816" y="1463039"/>
            <a:ext cx="6242089" cy="5104015"/>
          </a:xfrm>
          <a:prstGeom prst="roundRect">
            <a:avLst>
              <a:gd name="adj" fmla="val 2041"/>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Sub-step 3.1"/>
          <p:cNvSpPr/>
          <p:nvPr/>
        </p:nvSpPr>
        <p:spPr>
          <a:xfrm>
            <a:off x="1088136" y="1783080"/>
            <a:ext cx="640080" cy="384048"/>
          </a:xfrm>
          <a:prstGeom prst="roundRect">
            <a:avLst>
              <a:gd name="adj" fmla="val 50000"/>
            </a:avLst>
          </a:prstGeom>
          <a:solidFill>
            <a:schemeClr val="accent2"/>
          </a:solidFill>
          <a:ln w="12700">
            <a:solidFill>
              <a:schemeClr val="accent2"/>
            </a:solidFill>
            <a:prstDash val="solid"/>
          </a:ln>
        </p:spPr>
        <p:txBody>
          <a:bodyPr/>
          <a:lstStyle/>
          <a:p>
            <a:endParaRPr lang="en-US"/>
          </a:p>
        </p:txBody>
      </p:sp>
      <p:sp>
        <p:nvSpPr>
          <p:cNvPr id="7" name="Sub-step 3.1 number"/>
          <p:cNvSpPr txBox="1"/>
          <p:nvPr/>
        </p:nvSpPr>
        <p:spPr>
          <a:xfrm>
            <a:off x="1088136" y="178308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3.1</a:t>
            </a:r>
            <a:endParaRPr lang="en-US" sz="1400" dirty="0"/>
          </a:p>
        </p:txBody>
      </p:sp>
      <p:sp>
        <p:nvSpPr>
          <p:cNvPr id="8" name="Form download box"/>
          <p:cNvSpPr/>
          <p:nvPr/>
        </p:nvSpPr>
        <p:spPr>
          <a:xfrm>
            <a:off x="1911096" y="1737360"/>
            <a:ext cx="4933049" cy="1005840"/>
          </a:xfrm>
          <a:prstGeom prst="roundRect">
            <a:avLst>
              <a:gd name="adj" fmla="val 7273"/>
            </a:avLst>
          </a:prstGeom>
          <a:solidFill>
            <a:schemeClr val="accent2"/>
          </a:solidFill>
          <a:ln w="12700">
            <a:solidFill>
              <a:schemeClr val="accent2"/>
            </a:solidFill>
            <a:prstDash val="solid"/>
          </a:ln>
        </p:spPr>
        <p:txBody>
          <a:bodyPr/>
          <a:lstStyle/>
          <a:p>
            <a:endParaRPr lang="en-US"/>
          </a:p>
        </p:txBody>
      </p:sp>
      <p:sp>
        <p:nvSpPr>
          <p:cNvPr id="9" name="Form download text"/>
          <p:cNvSpPr txBox="1"/>
          <p:nvPr/>
        </p:nvSpPr>
        <p:spPr>
          <a:xfrm>
            <a:off x="2093976" y="1764792"/>
            <a:ext cx="4750169" cy="950976"/>
          </a:xfrm>
          <a:prstGeom prst="rect">
            <a:avLst/>
          </a:prstGeom>
          <a:noFill/>
          <a:ln/>
        </p:spPr>
        <p:txBody>
          <a:bodyPr wrap="square" lIns="0" tIns="0" rIns="0" bIns="0" rtlCol="0" anchor="ctr"/>
          <a:lstStyle/>
          <a:p>
            <a:pPr marL="0" indent="0">
              <a:spcAft>
                <a:spcPts val="400"/>
              </a:spcAft>
              <a:buNone/>
            </a:pPr>
            <a:r>
              <a:rPr lang="en-US" sz="1300" b="1" dirty="0">
                <a:solidFill>
                  <a:schemeClr val="bg1"/>
                </a:solidFill>
              </a:rPr>
              <a:t>Jāaizpilda veidlapa no vietnes. Lejupielādējiet veidlapu:</a:t>
            </a:r>
            <a:endParaRPr lang="en-US" sz="1500" dirty="0"/>
          </a:p>
          <a:p>
            <a:pPr marL="0" indent="0">
              <a:spcAft>
                <a:spcPts val="400"/>
              </a:spcAft>
              <a:buNone/>
            </a:pPr>
            <a:r>
              <a:rPr lang="en-US" sz="1050" u="sng" dirty="0">
                <a:solidFill>
                  <a:schemeClr val="bg1"/>
                </a:solidFill>
                <a:hlinkClick r:id="rId3">
                  <a:extLst>
                    <a:ext uri="{A12FA001-AC4F-418D-AE19-62706E023703}">
                      <ahyp:hlinkClr xmlns:ahyp="http://schemas.microsoft.com/office/drawing/2018/hyperlinkcolor" val="tx"/>
                    </a:ext>
                  </a:extLst>
                </a:hlinkClick>
              </a:rPr>
              <a:t>https://viss.gov.lv/-/media/Files/VRAA/Dokumentacija/Vadlinijas/e-adrese/Dokumentacija_iestadem/eAdresetiesibuveidlapa2024papildpie.ashx</a:t>
            </a:r>
            <a:endParaRPr lang="en-US" sz="1500" dirty="0"/>
          </a:p>
        </p:txBody>
      </p:sp>
      <p:sp>
        <p:nvSpPr>
          <p:cNvPr id="10" name="Sub-step 3.2"/>
          <p:cNvSpPr/>
          <p:nvPr/>
        </p:nvSpPr>
        <p:spPr>
          <a:xfrm>
            <a:off x="1088136" y="3017520"/>
            <a:ext cx="640080" cy="384048"/>
          </a:xfrm>
          <a:prstGeom prst="roundRect">
            <a:avLst>
              <a:gd name="adj" fmla="val 50000"/>
            </a:avLst>
          </a:prstGeom>
          <a:solidFill>
            <a:schemeClr val="accent2"/>
          </a:solidFill>
          <a:ln w="12700">
            <a:solidFill>
              <a:schemeClr val="accent2"/>
            </a:solidFill>
            <a:prstDash val="solid"/>
          </a:ln>
        </p:spPr>
        <p:txBody>
          <a:bodyPr/>
          <a:lstStyle/>
          <a:p>
            <a:endParaRPr lang="en-US"/>
          </a:p>
        </p:txBody>
      </p:sp>
      <p:sp>
        <p:nvSpPr>
          <p:cNvPr id="11" name="Sub-step 3.2 number"/>
          <p:cNvSpPr txBox="1"/>
          <p:nvPr/>
        </p:nvSpPr>
        <p:spPr>
          <a:xfrm>
            <a:off x="1088136" y="301752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3.2</a:t>
            </a:r>
            <a:endParaRPr lang="en-US" sz="1400" dirty="0"/>
          </a:p>
        </p:txBody>
      </p:sp>
      <p:sp>
        <p:nvSpPr>
          <p:cNvPr id="12" name="Form fields text"/>
          <p:cNvSpPr txBox="1"/>
          <p:nvPr/>
        </p:nvSpPr>
        <p:spPr>
          <a:xfrm>
            <a:off x="1911097" y="3063240"/>
            <a:ext cx="4498940" cy="3319088"/>
          </a:xfrm>
          <a:prstGeom prst="rect">
            <a:avLst/>
          </a:prstGeom>
          <a:noFill/>
          <a:ln/>
        </p:spPr>
        <p:txBody>
          <a:bodyPr wrap="square" lIns="0" tIns="0" rIns="0" bIns="0" rtlCol="0" anchor="t"/>
          <a:lstStyle/>
          <a:p>
            <a:pPr marL="0" indent="0">
              <a:spcAft>
                <a:spcPts val="300"/>
              </a:spcAft>
              <a:buNone/>
            </a:pPr>
            <a:r>
              <a:rPr lang="en-US" sz="1250" b="1" dirty="0">
                <a:solidFill>
                  <a:schemeClr val="tx2"/>
                </a:solidFill>
              </a:rPr>
              <a:t>Aizpildot veidlapu, pievērsiet uzmanību šādiem laukiem:</a:t>
            </a:r>
            <a:endParaRPr lang="en-US" sz="1250" dirty="0"/>
          </a:p>
          <a:p>
            <a:pPr marL="342900" indent="-342900">
              <a:spcAft>
                <a:spcPts val="300"/>
              </a:spcAft>
              <a:buSzPct val="100000"/>
              <a:buFont typeface="+mj-lt"/>
              <a:buAutoNum type="arabicPeriod"/>
            </a:pPr>
            <a:r>
              <a:rPr lang="en-US" sz="1250" dirty="0">
                <a:solidFill>
                  <a:schemeClr val="tx1"/>
                </a:solidFill>
              </a:rPr>
              <a:t>Veidlapas laukā "produkcijas/testa" norādiet - produkcijas.</a:t>
            </a:r>
            <a:endParaRPr lang="en-US" sz="1250" dirty="0"/>
          </a:p>
          <a:p>
            <a:pPr marL="342900" indent="-342900">
              <a:spcAft>
                <a:spcPts val="300"/>
              </a:spcAft>
              <a:buSzPct val="100000"/>
              <a:buFont typeface="+mj-lt"/>
              <a:buAutoNum type="arabicPeriod"/>
            </a:pPr>
            <a:r>
              <a:rPr lang="en-US" sz="1250" dirty="0">
                <a:solidFill>
                  <a:schemeClr val="tx1"/>
                </a:solidFill>
              </a:rPr>
              <a:t>Laukā "Darba e-pasts" papildus savam e-pastam norādiet support@docura.net, jo bez mūsu e-pasta adreses mēs nesaņemsim e-pastus.</a:t>
            </a:r>
            <a:endParaRPr lang="en-US" sz="1250" dirty="0"/>
          </a:p>
          <a:p>
            <a:pPr marL="342900" indent="-342900">
              <a:spcAft>
                <a:spcPts val="300"/>
              </a:spcAft>
              <a:buSzPct val="100000"/>
              <a:buFont typeface="+mj-lt"/>
              <a:buAutoNum type="arabicPeriod"/>
            </a:pPr>
            <a:r>
              <a:rPr lang="en-US" sz="1250" dirty="0">
                <a:solidFill>
                  <a:schemeClr val="tx1"/>
                </a:solidFill>
              </a:rPr>
              <a:t>Veidlapas laukā "Pieslēguma identifikators" norādiet Docura identifikācijas numuru P40203632311_03</a:t>
            </a:r>
            <a:endParaRPr lang="en-US" sz="1250" dirty="0"/>
          </a:p>
          <a:p>
            <a:pPr marL="342900" indent="-342900">
              <a:spcAft>
                <a:spcPts val="300"/>
              </a:spcAft>
              <a:buSzPct val="100000"/>
              <a:buFont typeface="+mj-lt"/>
              <a:buAutoNum type="arabicPeriod"/>
            </a:pPr>
            <a:r>
              <a:rPr lang="en-US" sz="1250" dirty="0">
                <a:solidFill>
                  <a:schemeClr val="tx1"/>
                </a:solidFill>
              </a:rPr>
              <a:t>Veidlapas lauks "E-adreses konta apakšadresāta" - atstājiet šo lauku tukšu, ja dokumenti iepriekš tika sūtīti caur citu pakalpojumu sniedzēju. Ja šis ir jauns pieslēgums, norādiet savu e-adresi - EINVOICE@reģistrācijas_kods</a:t>
            </a:r>
            <a:endParaRPr lang="en-US" sz="1250" dirty="0"/>
          </a:p>
          <a:p>
            <a:pPr marL="342900" indent="-342900">
              <a:spcAft>
                <a:spcPts val="300"/>
              </a:spcAft>
              <a:buSzPct val="100000"/>
              <a:buFont typeface="+mj-lt"/>
              <a:buAutoNum type="arabicPeriod"/>
            </a:pPr>
            <a:r>
              <a:rPr lang="en-US" sz="1250" dirty="0">
                <a:solidFill>
                  <a:schemeClr val="tx1"/>
                </a:solidFill>
              </a:rPr>
              <a:t>Laukā “Pieslēguma tiesības” atlasiet šādas iespējas: Ziņojumu nosūtīšana, Ziņojumu izgūšana un Pieņem tikai e-rēķinus.</a:t>
            </a:r>
            <a:endParaRPr lang="en-US" sz="1250" dirty="0"/>
          </a:p>
        </p:txBody>
      </p:sp>
      <p:pic>
        <p:nvPicPr>
          <p:cNvPr id="13" name="Form screenshot page 1" descr="VDAA application form, page 1, with fields marked: produkcijas/testa, Darba e-pasts support@docura.net, Docura, Pieslēguma identifikators P40203632311_03"/>
          <p:cNvPicPr>
            <a:picLocks noChangeAspect="1"/>
          </p:cNvPicPr>
          <p:nvPr/>
        </p:nvPicPr>
        <p:blipFill>
          <a:blip r:embed="rId4"/>
          <a:stretch>
            <a:fillRect/>
          </a:stretch>
        </p:blipFill>
        <p:spPr>
          <a:xfrm>
            <a:off x="8265390" y="1463040"/>
            <a:ext cx="3109746" cy="3566160"/>
          </a:xfrm>
          <a:prstGeom prst="rect">
            <a:avLst/>
          </a:prstGeom>
        </p:spPr>
      </p:pic>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7</a:t>
            </a:fld>
            <a:endParaRPr lang="en-US"/>
          </a:p>
        </p:txBody>
      </p:sp>
      <p:pic>
        <p:nvPicPr>
          <p:cNvPr id="14" name="Picture 13">
            <a:extLst>
              <a:ext uri="{FF2B5EF4-FFF2-40B4-BE49-F238E27FC236}">
                <a16:creationId xmlns:a16="http://schemas.microsoft.com/office/drawing/2014/main" id="{74F2FBC4-3DBD-48D3-66E7-7D5AD587AACB}"/>
              </a:ext>
            </a:extLst>
          </p:cNvPr>
          <p:cNvPicPr>
            <a:picLocks noChangeAspect="1"/>
          </p:cNvPicPr>
          <p:nvPr/>
        </p:nvPicPr>
        <p:blipFill>
          <a:blip r:embed="rId5"/>
          <a:stretch>
            <a:fillRect/>
          </a:stretch>
        </p:blipFill>
        <p:spPr>
          <a:xfrm>
            <a:off x="7219519" y="1487977"/>
            <a:ext cx="4662448" cy="497747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tep 3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3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3. solis</a:t>
            </a:r>
            <a:endParaRPr lang="en-US" sz="2400" dirty="0"/>
          </a:p>
        </p:txBody>
      </p:sp>
      <p:sp>
        <p:nvSpPr>
          <p:cNvPr id="4" name="Step 3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Aizpildiet pieteikumu VDAA portālā</a:t>
            </a:r>
            <a:endParaRPr lang="en-US" sz="3000" dirty="0"/>
          </a:p>
        </p:txBody>
      </p:sp>
      <p:sp>
        <p:nvSpPr>
          <p:cNvPr id="5" name="Screenshot card"/>
          <p:cNvSpPr/>
          <p:nvPr/>
        </p:nvSpPr>
        <p:spPr>
          <a:xfrm>
            <a:off x="813816" y="1463040"/>
            <a:ext cx="10561320" cy="1640678"/>
          </a:xfrm>
          <a:prstGeom prst="roundRect">
            <a:avLst>
              <a:gd name="adj" fmla="val 557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7" name="Next step card 1"/>
          <p:cNvSpPr/>
          <p:nvPr/>
        </p:nvSpPr>
        <p:spPr>
          <a:xfrm>
            <a:off x="81381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8" name="Next step badge 1"/>
          <p:cNvSpPr/>
          <p:nvPr/>
        </p:nvSpPr>
        <p:spPr>
          <a:xfrm>
            <a:off x="1088136"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9" name="Next step number 1"/>
          <p:cNvSpPr txBox="1"/>
          <p:nvPr/>
        </p:nvSpPr>
        <p:spPr>
          <a:xfrm>
            <a:off x="1088136"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3.3</a:t>
            </a:r>
            <a:endParaRPr lang="en-US" sz="1400" dirty="0"/>
          </a:p>
        </p:txBody>
      </p:sp>
      <p:sp>
        <p:nvSpPr>
          <p:cNvPr id="10" name="Next step text 1"/>
          <p:cNvSpPr txBox="1"/>
          <p:nvPr/>
        </p:nvSpPr>
        <p:spPr>
          <a:xfrm>
            <a:off x="1088136"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Parakstiet pieteikuma veidlapu un nosūtiet to pa e-pastu uz support@docura.net.</a:t>
            </a:r>
            <a:endParaRPr lang="en-US" sz="1500" dirty="0"/>
          </a:p>
        </p:txBody>
      </p:sp>
      <p:sp>
        <p:nvSpPr>
          <p:cNvPr id="11" name="Next step card 2"/>
          <p:cNvSpPr/>
          <p:nvPr/>
        </p:nvSpPr>
        <p:spPr>
          <a:xfrm>
            <a:off x="352272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2" name="Next step badge 2"/>
          <p:cNvSpPr/>
          <p:nvPr/>
        </p:nvSpPr>
        <p:spPr>
          <a:xfrm>
            <a:off x="3797046"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13" name="Next step number 2"/>
          <p:cNvSpPr txBox="1"/>
          <p:nvPr/>
        </p:nvSpPr>
        <p:spPr>
          <a:xfrm>
            <a:off x="3797046"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3.4</a:t>
            </a:r>
            <a:endParaRPr lang="en-US" sz="1400" dirty="0"/>
          </a:p>
        </p:txBody>
      </p:sp>
      <p:sp>
        <p:nvSpPr>
          <p:cNvPr id="14" name="Next step text 2"/>
          <p:cNvSpPr txBox="1"/>
          <p:nvPr/>
        </p:nvSpPr>
        <p:spPr>
          <a:xfrm>
            <a:off x="3797046"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Docura paraksta pieteikumu savā pusē un iesniedz to VDAA.</a:t>
            </a:r>
            <a:endParaRPr lang="en-US" sz="1500" dirty="0"/>
          </a:p>
        </p:txBody>
      </p:sp>
      <p:sp>
        <p:nvSpPr>
          <p:cNvPr id="15" name="Next step card 3"/>
          <p:cNvSpPr/>
          <p:nvPr/>
        </p:nvSpPr>
        <p:spPr>
          <a:xfrm>
            <a:off x="623163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6" name="Next step card 4"/>
          <p:cNvSpPr/>
          <p:nvPr/>
        </p:nvSpPr>
        <p:spPr>
          <a:xfrm>
            <a:off x="894054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6" name="Next step badge 3"/>
          <p:cNvSpPr/>
          <p:nvPr/>
        </p:nvSpPr>
        <p:spPr>
          <a:xfrm>
            <a:off x="6505955"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27" name="Next step badge 4"/>
          <p:cNvSpPr/>
          <p:nvPr/>
        </p:nvSpPr>
        <p:spPr>
          <a:xfrm>
            <a:off x="9214866"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17" name="Next step number 3"/>
          <p:cNvSpPr txBox="1"/>
          <p:nvPr/>
        </p:nvSpPr>
        <p:spPr>
          <a:xfrm>
            <a:off x="6505955"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3.5</a:t>
            </a:r>
            <a:endParaRPr lang="en-US" sz="1400" dirty="0"/>
          </a:p>
        </p:txBody>
      </p:sp>
      <p:sp>
        <p:nvSpPr>
          <p:cNvPr id="28" name="Next step number 4"/>
          <p:cNvSpPr txBox="1"/>
          <p:nvPr/>
        </p:nvSpPr>
        <p:spPr>
          <a:xfrm>
            <a:off x="9214866"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3.6</a:t>
            </a:r>
            <a:endParaRPr lang="en-US" sz="1400" dirty="0"/>
          </a:p>
        </p:txBody>
      </p:sp>
      <p:sp>
        <p:nvSpPr>
          <p:cNvPr id="18" name="Next step text 3"/>
          <p:cNvSpPr txBox="1"/>
          <p:nvPr/>
        </p:nvSpPr>
        <p:spPr>
          <a:xfrm>
            <a:off x="6505955"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Tiklīdz no VDAA tiek saņemta atbilde, Docura veic nepieciešamos iestatījumus.</a:t>
            </a:r>
            <a:endParaRPr lang="en-US" sz="1500" dirty="0"/>
          </a:p>
        </p:txBody>
      </p:sp>
      <p:sp>
        <p:nvSpPr>
          <p:cNvPr id="29" name="Next step text 4"/>
          <p:cNvSpPr txBox="1"/>
          <p:nvPr/>
        </p:nvSpPr>
        <p:spPr>
          <a:xfrm>
            <a:off x="9214866"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Paredzamais aktivizācijas laiks: 1 nedēļa no pieteikuma iesniegšanas.</a:t>
            </a:r>
            <a:endParaRPr lang="en-US" sz="15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8</a:t>
            </a:fld>
            <a:endParaRPr lang="en-US"/>
          </a:p>
        </p:txBody>
      </p:sp>
      <p:pic>
        <p:nvPicPr>
          <p:cNvPr id="19" name="Picture 18">
            <a:extLst>
              <a:ext uri="{FF2B5EF4-FFF2-40B4-BE49-F238E27FC236}">
                <a16:creationId xmlns:a16="http://schemas.microsoft.com/office/drawing/2014/main" id="{5BD5A5A3-57BA-A79F-BFC2-67D61A1ED6CE}"/>
              </a:ext>
            </a:extLst>
          </p:cNvPr>
          <p:cNvPicPr>
            <a:picLocks noChangeAspect="1"/>
          </p:cNvPicPr>
          <p:nvPr/>
        </p:nvPicPr>
        <p:blipFill>
          <a:blip r:embed="rId3"/>
          <a:srcRect l="717" r="854"/>
          <a:stretch>
            <a:fillRect/>
          </a:stretch>
        </p:blipFill>
        <p:spPr>
          <a:xfrm>
            <a:off x="1699492" y="1865746"/>
            <a:ext cx="9051636" cy="10067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tep 4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4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4. solis</a:t>
            </a:r>
            <a:endParaRPr lang="en-US" sz="2400" dirty="0"/>
          </a:p>
        </p:txBody>
      </p:sp>
      <p:sp>
        <p:nvSpPr>
          <p:cNvPr id="4" name="Step 4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ERP iestatījumi (ar integrāciju vai bez tās)</a:t>
            </a:r>
            <a:endParaRPr lang="en-US" sz="3000" dirty="0"/>
          </a:p>
        </p:txBody>
      </p:sp>
      <p:sp>
        <p:nvSpPr>
          <p:cNvPr id="5" name="Step 4 card"/>
          <p:cNvSpPr/>
          <p:nvPr/>
        </p:nvSpPr>
        <p:spPr>
          <a:xfrm>
            <a:off x="813816" y="1600200"/>
            <a:ext cx="10561320" cy="4114800"/>
          </a:xfrm>
          <a:prstGeom prst="roundRect">
            <a:avLst>
              <a:gd name="adj" fmla="val 2222"/>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Step 4 intro"/>
          <p:cNvSpPr txBox="1"/>
          <p:nvPr/>
        </p:nvSpPr>
        <p:spPr>
          <a:xfrm>
            <a:off x="1271016" y="1920240"/>
            <a:ext cx="9646920" cy="548640"/>
          </a:xfrm>
          <a:prstGeom prst="rect">
            <a:avLst/>
          </a:prstGeom>
          <a:noFill/>
          <a:ln/>
        </p:spPr>
        <p:txBody>
          <a:bodyPr wrap="square" lIns="0" tIns="0" rIns="0" bIns="0" rtlCol="0" anchor="t"/>
          <a:lstStyle/>
          <a:p>
            <a:pPr marL="0" indent="0">
              <a:spcAft>
                <a:spcPts val="600"/>
              </a:spcAft>
              <a:buNone/>
            </a:pPr>
            <a:r>
              <a:rPr lang="en-US" sz="2000" dirty="0">
                <a:solidFill>
                  <a:schemeClr val="tx1"/>
                </a:solidFill>
              </a:rPr>
              <a:t>Ir divi veidi, kā </a:t>
            </a:r>
            <a:r>
              <a:rPr lang="en-US" sz="2000" b="1" dirty="0">
                <a:solidFill>
                  <a:schemeClr val="tx1"/>
                </a:solidFill>
              </a:rPr>
              <a:t>iestatīt E-rēķinu sūtīšanu</a:t>
            </a:r>
            <a:r>
              <a:rPr lang="en-US" sz="2000" dirty="0">
                <a:solidFill>
                  <a:schemeClr val="tx1"/>
                </a:solidFill>
              </a:rPr>
              <a:t> no jūsu ERP (grāmatvedības) sistēmas.</a:t>
            </a:r>
            <a:endParaRPr lang="en-US" sz="2000" dirty="0"/>
          </a:p>
        </p:txBody>
      </p:sp>
      <p:sp>
        <p:nvSpPr>
          <p:cNvPr id="7" name="Option box 1"/>
          <p:cNvSpPr/>
          <p:nvPr/>
        </p:nvSpPr>
        <p:spPr>
          <a:xfrm>
            <a:off x="1271016" y="2743200"/>
            <a:ext cx="4686300" cy="2651760"/>
          </a:xfrm>
          <a:prstGeom prst="roundRect">
            <a:avLst>
              <a:gd name="adj" fmla="val 2759"/>
            </a:avLst>
          </a:prstGeom>
          <a:solidFill>
            <a:schemeClr val="bg2"/>
          </a:solidFill>
          <a:ln w="12700">
            <a:solidFill>
              <a:schemeClr val="bg2"/>
            </a:solidFill>
            <a:prstDash val="solid"/>
          </a:ln>
        </p:spPr>
        <p:txBody>
          <a:bodyPr/>
          <a:lstStyle/>
          <a:p>
            <a:endParaRPr lang="en-US"/>
          </a:p>
        </p:txBody>
      </p:sp>
      <p:sp>
        <p:nvSpPr>
          <p:cNvPr id="8" name="Option tag 1"/>
          <p:cNvSpPr/>
          <p:nvPr/>
        </p:nvSpPr>
        <p:spPr>
          <a:xfrm>
            <a:off x="1545336" y="3017520"/>
            <a:ext cx="640080" cy="38404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9" name="Option number 1"/>
          <p:cNvSpPr txBox="1"/>
          <p:nvPr/>
        </p:nvSpPr>
        <p:spPr>
          <a:xfrm>
            <a:off x="1545336" y="301752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4.1</a:t>
            </a:r>
            <a:endParaRPr lang="en-US" sz="1400" dirty="0"/>
          </a:p>
        </p:txBody>
      </p:sp>
      <p:sp>
        <p:nvSpPr>
          <p:cNvPr id="10" name="Option text 1"/>
          <p:cNvSpPr txBox="1"/>
          <p:nvPr/>
        </p:nvSpPr>
        <p:spPr>
          <a:xfrm>
            <a:off x="1545336" y="3611880"/>
            <a:ext cx="4137660" cy="1600200"/>
          </a:xfrm>
          <a:prstGeom prst="rect">
            <a:avLst/>
          </a:prstGeom>
          <a:noFill/>
          <a:ln/>
        </p:spPr>
        <p:txBody>
          <a:bodyPr wrap="square" lIns="0" tIns="0" rIns="0" bIns="0" rtlCol="0" anchor="t"/>
          <a:lstStyle/>
          <a:p>
            <a:pPr marL="0" indent="0">
              <a:spcAft>
                <a:spcPts val="600"/>
              </a:spcAft>
              <a:buNone/>
            </a:pPr>
            <a:r>
              <a:rPr lang="en-US" sz="1700" dirty="0">
                <a:solidFill>
                  <a:schemeClr val="tx1"/>
                </a:solidFill>
              </a:rPr>
              <a:t>Integrācijas iestatīšana ar jūsu ERP sistēmu un Docura platformu. Šādā gadījumā sūtiet pieprasījumu par savienojumu uz </a:t>
            </a:r>
            <a:r>
              <a:rPr lang="en-US" sz="1700" dirty="0">
                <a:solidFill>
                  <a:schemeClr val="accent1">
                    <a:lumMod val="75000"/>
                  </a:schemeClr>
                </a:solidFill>
              </a:rPr>
              <a:t>support@docura.net</a:t>
            </a:r>
            <a:r>
              <a:rPr lang="en-US" sz="1700" dirty="0">
                <a:solidFill>
                  <a:schemeClr val="tx1"/>
                </a:solidFill>
              </a:rPr>
              <a:t>.</a:t>
            </a:r>
            <a:endParaRPr lang="en-US" sz="1700" dirty="0"/>
          </a:p>
        </p:txBody>
      </p:sp>
      <p:sp>
        <p:nvSpPr>
          <p:cNvPr id="11" name="Option box 2"/>
          <p:cNvSpPr/>
          <p:nvPr/>
        </p:nvSpPr>
        <p:spPr>
          <a:xfrm>
            <a:off x="6231636" y="2743200"/>
            <a:ext cx="4686300" cy="2651760"/>
          </a:xfrm>
          <a:prstGeom prst="roundRect">
            <a:avLst>
              <a:gd name="adj" fmla="val 2759"/>
            </a:avLst>
          </a:prstGeom>
          <a:solidFill>
            <a:schemeClr val="bg2"/>
          </a:solidFill>
          <a:ln w="12700">
            <a:solidFill>
              <a:schemeClr val="bg2"/>
            </a:solidFill>
            <a:prstDash val="solid"/>
          </a:ln>
        </p:spPr>
        <p:txBody>
          <a:bodyPr/>
          <a:lstStyle/>
          <a:p>
            <a:endParaRPr lang="en-US"/>
          </a:p>
        </p:txBody>
      </p:sp>
      <p:sp>
        <p:nvSpPr>
          <p:cNvPr id="12" name="Option tag 2"/>
          <p:cNvSpPr/>
          <p:nvPr/>
        </p:nvSpPr>
        <p:spPr>
          <a:xfrm>
            <a:off x="6505956" y="3017520"/>
            <a:ext cx="640080" cy="38404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13" name="Option number 2"/>
          <p:cNvSpPr txBox="1"/>
          <p:nvPr/>
        </p:nvSpPr>
        <p:spPr>
          <a:xfrm>
            <a:off x="6505956" y="301752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4.2</a:t>
            </a:r>
            <a:endParaRPr lang="en-US" sz="1400" dirty="0"/>
          </a:p>
        </p:txBody>
      </p:sp>
      <p:sp>
        <p:nvSpPr>
          <p:cNvPr id="14" name="Option text 2"/>
          <p:cNvSpPr txBox="1"/>
          <p:nvPr/>
        </p:nvSpPr>
        <p:spPr>
          <a:xfrm>
            <a:off x="6505956" y="3611880"/>
            <a:ext cx="4137660" cy="1600200"/>
          </a:xfrm>
          <a:prstGeom prst="rect">
            <a:avLst/>
          </a:prstGeom>
          <a:noFill/>
          <a:ln/>
        </p:spPr>
        <p:txBody>
          <a:bodyPr wrap="square" lIns="0" tIns="0" rIns="0" bIns="0" rtlCol="0" anchor="t"/>
          <a:lstStyle/>
          <a:p>
            <a:pPr>
              <a:spcAft>
                <a:spcPts val="600"/>
              </a:spcAft>
            </a:pPr>
            <a:r>
              <a:rPr lang="en-US" dirty="0"/>
              <a:t>Integrācija nav nepieciešama. Vienkārši konfigurējiet e-pastu kā rēķinu piegādes metodi jūsu ERP sistēmā.</a:t>
            </a:r>
            <a:endParaRPr lang="en-US" sz="17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9</a:t>
            </a:fld>
            <a:endParaRPr lang="en-US"/>
          </a:p>
        </p:txBody>
      </p:sp>
      <p:sp>
        <p:nvSpPr>
          <p:cNvPr id="17" name="Step title 1">
            <a:extLst>
              <a:ext uri="{FF2B5EF4-FFF2-40B4-BE49-F238E27FC236}">
                <a16:creationId xmlns:a16="http://schemas.microsoft.com/office/drawing/2014/main" id="{505E024A-D3CB-6AF9-9843-8D3003D276F8}"/>
              </a:ext>
            </a:extLst>
          </p:cNvPr>
          <p:cNvSpPr txBox="1"/>
          <p:nvPr/>
        </p:nvSpPr>
        <p:spPr>
          <a:xfrm>
            <a:off x="2347754" y="3044952"/>
            <a:ext cx="3609562" cy="384048"/>
          </a:xfrm>
          <a:prstGeom prst="rect">
            <a:avLst/>
          </a:prstGeom>
          <a:noFill/>
          <a:ln/>
        </p:spPr>
        <p:txBody>
          <a:bodyPr wrap="square" lIns="0" tIns="0" rIns="0" bIns="0" rtlCol="0" anchor="t"/>
          <a:lstStyle/>
          <a:p>
            <a:pPr>
              <a:spcAft>
                <a:spcPts val="600"/>
              </a:spcAft>
            </a:pPr>
            <a:r>
              <a:rPr lang="en-US" b="1" dirty="0"/>
              <a:t>Ar ERP integrāciju</a:t>
            </a:r>
            <a:endParaRPr lang="en-US" sz="1700" dirty="0"/>
          </a:p>
        </p:txBody>
      </p:sp>
      <p:sp>
        <p:nvSpPr>
          <p:cNvPr id="19" name="Step title 1">
            <a:extLst>
              <a:ext uri="{FF2B5EF4-FFF2-40B4-BE49-F238E27FC236}">
                <a16:creationId xmlns:a16="http://schemas.microsoft.com/office/drawing/2014/main" id="{1664CC8B-488A-4228-785C-29A5B4C77E9E}"/>
              </a:ext>
            </a:extLst>
          </p:cNvPr>
          <p:cNvSpPr txBox="1"/>
          <p:nvPr/>
        </p:nvSpPr>
        <p:spPr>
          <a:xfrm>
            <a:off x="7227205" y="3061782"/>
            <a:ext cx="3609562" cy="384048"/>
          </a:xfrm>
          <a:prstGeom prst="rect">
            <a:avLst/>
          </a:prstGeom>
          <a:noFill/>
          <a:ln/>
        </p:spPr>
        <p:txBody>
          <a:bodyPr wrap="square" lIns="0" tIns="0" rIns="0" bIns="0" rtlCol="0" anchor="t"/>
          <a:lstStyle/>
          <a:p>
            <a:pPr>
              <a:spcAft>
                <a:spcPts val="600"/>
              </a:spcAft>
            </a:pPr>
            <a:r>
              <a:rPr lang="en-US" b="1" dirty="0"/>
              <a:t>Bez ERP integrācijas</a:t>
            </a:r>
            <a:endParaRPr lang="en-US" sz="1700" dirty="0"/>
          </a:p>
        </p:txBody>
      </p:sp>
      <p:grpSp>
        <p:nvGrpSpPr>
          <p:cNvPr id="21" name="Group 20">
            <a:extLst>
              <a:ext uri="{FF2B5EF4-FFF2-40B4-BE49-F238E27FC236}">
                <a16:creationId xmlns:a16="http://schemas.microsoft.com/office/drawing/2014/main" id="{7D7D6D6D-B2F3-E23C-5ED2-9F1FDC2773E7}"/>
              </a:ext>
            </a:extLst>
          </p:cNvPr>
          <p:cNvGrpSpPr/>
          <p:nvPr/>
        </p:nvGrpSpPr>
        <p:grpSpPr>
          <a:xfrm>
            <a:off x="8396823" y="2428056"/>
            <a:ext cx="2246793" cy="508368"/>
            <a:chOff x="8733466" y="2511147"/>
            <a:chExt cx="2246793" cy="508368"/>
          </a:xfrm>
        </p:grpSpPr>
        <p:sp>
          <p:nvSpPr>
            <p:cNvPr id="20" name="Option tag 2">
              <a:extLst>
                <a:ext uri="{FF2B5EF4-FFF2-40B4-BE49-F238E27FC236}">
                  <a16:creationId xmlns:a16="http://schemas.microsoft.com/office/drawing/2014/main" id="{9393BE55-C6D6-5D04-ED05-4A82092E1B02}"/>
                </a:ext>
              </a:extLst>
            </p:cNvPr>
            <p:cNvSpPr/>
            <p:nvPr/>
          </p:nvSpPr>
          <p:spPr>
            <a:xfrm>
              <a:off x="8733466" y="2511147"/>
              <a:ext cx="2246792" cy="508368"/>
            </a:xfrm>
            <a:prstGeom prst="roundRect">
              <a:avLst>
                <a:gd name="adj" fmla="val 50000"/>
              </a:avLst>
            </a:prstGeom>
            <a:solidFill>
              <a:schemeClr val="accent3">
                <a:lumMod val="75000"/>
              </a:schemeClr>
            </a:solidFill>
            <a:ln w="12700">
              <a:noFill/>
              <a:prstDash val="solid"/>
            </a:ln>
          </p:spPr>
          <p:txBody>
            <a:bodyPr/>
            <a:lstStyle/>
            <a:p>
              <a:endParaRPr lang="en-US"/>
            </a:p>
          </p:txBody>
        </p:sp>
        <p:sp>
          <p:nvSpPr>
            <p:cNvPr id="16" name="Year 1">
              <a:extLst>
                <a:ext uri="{FF2B5EF4-FFF2-40B4-BE49-F238E27FC236}">
                  <a16:creationId xmlns:a16="http://schemas.microsoft.com/office/drawing/2014/main" id="{3DC3F634-7B3B-FF8B-E060-77CCCE95849E}"/>
                </a:ext>
              </a:extLst>
            </p:cNvPr>
            <p:cNvSpPr txBox="1"/>
            <p:nvPr/>
          </p:nvSpPr>
          <p:spPr>
            <a:xfrm>
              <a:off x="8733466" y="2586754"/>
              <a:ext cx="2246793" cy="340323"/>
            </a:xfrm>
            <a:prstGeom prst="rect">
              <a:avLst/>
            </a:prstGeom>
            <a:noFill/>
            <a:ln/>
          </p:spPr>
          <p:txBody>
            <a:bodyPr wrap="square" lIns="0" tIns="0" rIns="0" bIns="0" rtlCol="0" anchor="t"/>
            <a:lstStyle/>
            <a:p>
              <a:pPr marL="0" indent="0" algn="ctr">
                <a:spcAft>
                  <a:spcPts val="600"/>
                </a:spcAft>
                <a:buNone/>
              </a:pPr>
              <a:r>
                <a:rPr lang="en-US" sz="2000" b="1" dirty="0">
                  <a:solidFill>
                    <a:schemeClr val="bg1"/>
                  </a:solidFill>
                </a:rPr>
                <a:t>Special Solution</a:t>
              </a:r>
              <a:endParaRPr lang="en-US" sz="2000" dirty="0">
                <a:solidFill>
                  <a:schemeClr val="bg1"/>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ep 4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4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4. solis</a:t>
            </a:r>
            <a:endParaRPr lang="en-US" sz="2400" dirty="0"/>
          </a:p>
        </p:txBody>
      </p:sp>
      <p:sp>
        <p:nvSpPr>
          <p:cNvPr id="4" name="Step 4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ERP iestatījumi (ar integrāciju vai bez tās)</a:t>
            </a:r>
            <a:endParaRPr lang="en-US" sz="3000" dirty="0"/>
          </a:p>
        </p:txBody>
      </p:sp>
      <p:sp>
        <p:nvSpPr>
          <p:cNvPr id="5" name="Option 4.2 card"/>
          <p:cNvSpPr/>
          <p:nvPr/>
        </p:nvSpPr>
        <p:spPr>
          <a:xfrm>
            <a:off x="813816" y="1600200"/>
            <a:ext cx="10561320" cy="1325880"/>
          </a:xfrm>
          <a:prstGeom prst="roundRect">
            <a:avLst>
              <a:gd name="adj" fmla="val 6897"/>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Option 4.2 tag"/>
          <p:cNvSpPr/>
          <p:nvPr/>
        </p:nvSpPr>
        <p:spPr>
          <a:xfrm>
            <a:off x="1179576" y="1828800"/>
            <a:ext cx="640080" cy="38404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7" name="Option 4.2 number"/>
          <p:cNvSpPr txBox="1"/>
          <p:nvPr/>
        </p:nvSpPr>
        <p:spPr>
          <a:xfrm>
            <a:off x="1179576" y="182880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4.2</a:t>
            </a:r>
            <a:endParaRPr lang="en-US" sz="1400" dirty="0"/>
          </a:p>
        </p:txBody>
      </p:sp>
      <p:sp>
        <p:nvSpPr>
          <p:cNvPr id="8" name="Option 4.2 title"/>
          <p:cNvSpPr txBox="1"/>
          <p:nvPr/>
        </p:nvSpPr>
        <p:spPr>
          <a:xfrm>
            <a:off x="2002536" y="1828800"/>
            <a:ext cx="9006840" cy="384048"/>
          </a:xfrm>
          <a:prstGeom prst="rect">
            <a:avLst/>
          </a:prstGeom>
          <a:noFill/>
          <a:ln/>
        </p:spPr>
        <p:txBody>
          <a:bodyPr wrap="square" lIns="0" tIns="0" rIns="0" bIns="0" rtlCol="0" anchor="ctr"/>
          <a:lstStyle/>
          <a:p>
            <a:pPr marL="0" indent="0">
              <a:spcAft>
                <a:spcPts val="600"/>
              </a:spcAft>
              <a:buNone/>
            </a:pPr>
            <a:r>
              <a:rPr lang="en-US" sz="2000" b="1" dirty="0">
                <a:solidFill>
                  <a:schemeClr val="tx2"/>
                </a:solidFill>
              </a:rPr>
              <a:t>Bez ERP integrācijas</a:t>
            </a:r>
            <a:endParaRPr lang="en-US" sz="2000" dirty="0"/>
          </a:p>
        </p:txBody>
      </p:sp>
      <p:sp>
        <p:nvSpPr>
          <p:cNvPr id="9" name="Option 4.2 text"/>
          <p:cNvSpPr txBox="1"/>
          <p:nvPr/>
        </p:nvSpPr>
        <p:spPr>
          <a:xfrm>
            <a:off x="2002536" y="2258568"/>
            <a:ext cx="9006840" cy="54864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Integrācija nav nepieciešama. Vienkārši konfigurējiet e-pastu kā rēķinu piegādes metodi jūsu ERP sistēmā.</a:t>
            </a:r>
            <a:endParaRPr lang="en-US" sz="1600" dirty="0"/>
          </a:p>
        </p:txBody>
      </p:sp>
      <p:sp>
        <p:nvSpPr>
          <p:cNvPr id="10" name="Sub-step card 1"/>
          <p:cNvSpPr/>
          <p:nvPr/>
        </p:nvSpPr>
        <p:spPr>
          <a:xfrm>
            <a:off x="813816" y="315468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52" name="Sub-step card 6"/>
          <p:cNvSpPr/>
          <p:nvPr/>
        </p:nvSpPr>
        <p:spPr>
          <a:xfrm>
            <a:off x="8037576" y="466344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8" name="Sub-step card 5"/>
          <p:cNvSpPr/>
          <p:nvPr/>
        </p:nvSpPr>
        <p:spPr>
          <a:xfrm>
            <a:off x="4425696" y="466344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4" name="Sub-step card 4"/>
          <p:cNvSpPr/>
          <p:nvPr/>
        </p:nvSpPr>
        <p:spPr>
          <a:xfrm>
            <a:off x="813816" y="466344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0" name="Sub-step card 3"/>
          <p:cNvSpPr/>
          <p:nvPr/>
        </p:nvSpPr>
        <p:spPr>
          <a:xfrm>
            <a:off x="8037576" y="315468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36" name="Sub-step card 2"/>
          <p:cNvSpPr/>
          <p:nvPr/>
        </p:nvSpPr>
        <p:spPr>
          <a:xfrm>
            <a:off x="4425696" y="315468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1" name="Sub-step badge 1"/>
          <p:cNvSpPr/>
          <p:nvPr/>
        </p:nvSpPr>
        <p:spPr>
          <a:xfrm>
            <a:off x="1014984" y="335584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53" name="Sub-step badge 6"/>
          <p:cNvSpPr/>
          <p:nvPr/>
        </p:nvSpPr>
        <p:spPr>
          <a:xfrm>
            <a:off x="8238744" y="486460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49" name="Sub-step badge 5"/>
          <p:cNvSpPr/>
          <p:nvPr/>
        </p:nvSpPr>
        <p:spPr>
          <a:xfrm>
            <a:off x="4626864" y="486460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45" name="Sub-step badge 4"/>
          <p:cNvSpPr/>
          <p:nvPr/>
        </p:nvSpPr>
        <p:spPr>
          <a:xfrm>
            <a:off x="1014984" y="486460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41" name="Sub-step badge 3"/>
          <p:cNvSpPr/>
          <p:nvPr/>
        </p:nvSpPr>
        <p:spPr>
          <a:xfrm>
            <a:off x="8238744" y="335584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37" name="Sub-step badge 2"/>
          <p:cNvSpPr/>
          <p:nvPr/>
        </p:nvSpPr>
        <p:spPr>
          <a:xfrm>
            <a:off x="4626864" y="335584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12" name="Sub-step number 1"/>
          <p:cNvSpPr txBox="1"/>
          <p:nvPr/>
        </p:nvSpPr>
        <p:spPr>
          <a:xfrm>
            <a:off x="1014984" y="335584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54" name="Sub-step number 6"/>
          <p:cNvSpPr txBox="1"/>
          <p:nvPr/>
        </p:nvSpPr>
        <p:spPr>
          <a:xfrm>
            <a:off x="8238744" y="486460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6</a:t>
            </a:r>
            <a:endParaRPr lang="en-US" sz="1600" dirty="0"/>
          </a:p>
        </p:txBody>
      </p:sp>
      <p:sp>
        <p:nvSpPr>
          <p:cNvPr id="50" name="Sub-step number 5"/>
          <p:cNvSpPr txBox="1"/>
          <p:nvPr/>
        </p:nvSpPr>
        <p:spPr>
          <a:xfrm>
            <a:off x="4626864" y="486460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5</a:t>
            </a:r>
            <a:endParaRPr lang="en-US" sz="1600" dirty="0"/>
          </a:p>
        </p:txBody>
      </p:sp>
      <p:sp>
        <p:nvSpPr>
          <p:cNvPr id="46" name="Sub-step number 4"/>
          <p:cNvSpPr txBox="1"/>
          <p:nvPr/>
        </p:nvSpPr>
        <p:spPr>
          <a:xfrm>
            <a:off x="1014984" y="486460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42" name="Sub-step number 3"/>
          <p:cNvSpPr txBox="1"/>
          <p:nvPr/>
        </p:nvSpPr>
        <p:spPr>
          <a:xfrm>
            <a:off x="8238744" y="335584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38" name="Sub-step number 2"/>
          <p:cNvSpPr txBox="1"/>
          <p:nvPr/>
        </p:nvSpPr>
        <p:spPr>
          <a:xfrm>
            <a:off x="4626864" y="335584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3" name="Sub-step text 1"/>
          <p:cNvSpPr txBox="1"/>
          <p:nvPr/>
        </p:nvSpPr>
        <p:spPr>
          <a:xfrm>
            <a:off x="1591056" y="331927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Pārbaudiet, vai biznesa partnera ierakstā ERP ir lauks saņēmēja e-pasta adreses ievadīšanai.</a:t>
            </a:r>
            <a:endParaRPr lang="en-US" sz="1250" dirty="0"/>
          </a:p>
        </p:txBody>
      </p:sp>
      <p:sp>
        <p:nvSpPr>
          <p:cNvPr id="55" name="Sub-step text 6"/>
          <p:cNvSpPr txBox="1"/>
          <p:nvPr/>
        </p:nvSpPr>
        <p:spPr>
          <a:xfrm>
            <a:off x="8814816" y="482803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Docura konvertē PDF rēķinus strukturētos elektroniskajos rēķinos (E-rēķinos) un piegādā tos jūsu partneru ERP sistēmām.</a:t>
            </a:r>
            <a:endParaRPr lang="en-US" sz="1250" dirty="0"/>
          </a:p>
        </p:txBody>
      </p:sp>
      <p:sp>
        <p:nvSpPr>
          <p:cNvPr id="51" name="Sub-step text 5"/>
          <p:cNvSpPr txBox="1"/>
          <p:nvPr/>
        </p:nvSpPr>
        <p:spPr>
          <a:xfrm>
            <a:off x="5202936" y="482803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Nosūtiet PDF rēķinus no savas ERP sistēmas uz Docura piešķirto tehnisko e-pasta adresi.</a:t>
            </a:r>
            <a:endParaRPr lang="en-US" sz="1250" dirty="0"/>
          </a:p>
        </p:txBody>
      </p:sp>
      <p:sp>
        <p:nvSpPr>
          <p:cNvPr id="47" name="Sub-step text 4"/>
          <p:cNvSpPr txBox="1"/>
          <p:nvPr/>
        </p:nvSpPr>
        <p:spPr>
          <a:xfrm>
            <a:off x="1591056" y="482803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Ja lauks ERP nav pieejams, informējiet Docura. Mūsu speciālisti palīdzēs jums atrast piemērotu veidu, kā pievienot adresi.</a:t>
            </a:r>
            <a:endParaRPr lang="en-US" sz="1250" dirty="0"/>
          </a:p>
        </p:txBody>
      </p:sp>
      <p:sp>
        <p:nvSpPr>
          <p:cNvPr id="43" name="Sub-step text 3"/>
          <p:cNvSpPr txBox="1"/>
          <p:nvPr/>
        </p:nvSpPr>
        <p:spPr>
          <a:xfrm>
            <a:off x="8814816" y="331927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Ievadiet un saglabājiet šo e-pasta adresi visu biznesa partneru ierakstos, kuriem vēlaties sūtīt rēķinus E-rēķinu formātā.</a:t>
            </a:r>
            <a:endParaRPr lang="en-US" sz="1250" dirty="0"/>
          </a:p>
        </p:txBody>
      </p:sp>
      <p:sp>
        <p:nvSpPr>
          <p:cNvPr id="39" name="Sub-step text 2"/>
          <p:cNvSpPr txBox="1"/>
          <p:nvPr/>
        </p:nvSpPr>
        <p:spPr>
          <a:xfrm>
            <a:off x="5202936" y="331927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Saņemiet savu tehnisko e-pasta adresi no Docura, piemēram, </a:t>
            </a:r>
            <a:r>
              <a:rPr lang="en-US" sz="1050" b="1" dirty="0">
                <a:solidFill>
                  <a:schemeClr val="tx1"/>
                </a:solidFill>
              </a:rPr>
              <a:t>your_company_name@edi.docura.net</a:t>
            </a:r>
            <a:endParaRPr lang="en-US" sz="1250" dirty="0"/>
          </a:p>
        </p:txBody>
      </p:sp>
      <p:sp>
        <p:nvSpPr>
          <p:cNvPr id="14" name="Arrow 1"/>
          <p:cNvSpPr/>
          <p:nvPr/>
        </p:nvSpPr>
        <p:spPr>
          <a:xfrm>
            <a:off x="4219956" y="368046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58" name="Arrow 5"/>
          <p:cNvSpPr/>
          <p:nvPr/>
        </p:nvSpPr>
        <p:spPr>
          <a:xfrm>
            <a:off x="7831836" y="518922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57" name="Arrow 4"/>
          <p:cNvSpPr/>
          <p:nvPr/>
        </p:nvSpPr>
        <p:spPr>
          <a:xfrm>
            <a:off x="4219956" y="518922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56" name="Arrow 2"/>
          <p:cNvSpPr/>
          <p:nvPr/>
        </p:nvSpPr>
        <p:spPr>
          <a:xfrm>
            <a:off x="7831836" y="368046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3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tep 5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5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5. solis</a:t>
            </a:r>
            <a:endParaRPr lang="en-US" sz="2400" dirty="0"/>
          </a:p>
        </p:txBody>
      </p:sp>
      <p:sp>
        <p:nvSpPr>
          <p:cNvPr id="4" name="Step 5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Testēšana</a:t>
            </a:r>
            <a:endParaRPr lang="en-US" sz="3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11</a:t>
            </a:fld>
            <a:endParaRPr lang="en-US"/>
          </a:p>
        </p:txBody>
      </p:sp>
      <p:sp>
        <p:nvSpPr>
          <p:cNvPr id="7" name="Step 2 card">
            <a:extLst>
              <a:ext uri="{FF2B5EF4-FFF2-40B4-BE49-F238E27FC236}">
                <a16:creationId xmlns:a16="http://schemas.microsoft.com/office/drawing/2014/main" id="{7D43DFD5-40E7-E5F8-2556-86128857BF13}"/>
              </a:ext>
            </a:extLst>
          </p:cNvPr>
          <p:cNvSpPr/>
          <p:nvPr/>
        </p:nvSpPr>
        <p:spPr>
          <a:xfrm>
            <a:off x="813816" y="1600200"/>
            <a:ext cx="10561320" cy="237744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9" name="Step 2 text">
            <a:extLst>
              <a:ext uri="{FF2B5EF4-FFF2-40B4-BE49-F238E27FC236}">
                <a16:creationId xmlns:a16="http://schemas.microsoft.com/office/drawing/2014/main" id="{90D1F454-B628-DCDA-A478-5C286E913787}"/>
              </a:ext>
            </a:extLst>
          </p:cNvPr>
          <p:cNvSpPr txBox="1"/>
          <p:nvPr/>
        </p:nvSpPr>
        <p:spPr>
          <a:xfrm>
            <a:off x="1271016" y="1965960"/>
            <a:ext cx="9646920" cy="1371600"/>
          </a:xfrm>
          <a:prstGeom prst="rect">
            <a:avLst/>
          </a:prstGeom>
          <a:noFill/>
          <a:ln/>
        </p:spPr>
        <p:txBody>
          <a:bodyPr wrap="square" lIns="0" tIns="0" rIns="0" bIns="0" rtlCol="0" anchor="t"/>
          <a:lstStyle/>
          <a:p>
            <a:pPr marL="0" indent="0">
              <a:spcAft>
                <a:spcPts val="600"/>
              </a:spcAft>
              <a:buNone/>
            </a:pPr>
            <a:r>
              <a:rPr lang="en-US" sz="2000" dirty="0" err="1">
                <a:solidFill>
                  <a:schemeClr val="tx1"/>
                </a:solidFill>
              </a:rPr>
              <a:t>Docura</a:t>
            </a:r>
            <a:r>
              <a:rPr lang="en-US" sz="2000" dirty="0">
                <a:solidFill>
                  <a:schemeClr val="tx1"/>
                </a:solidFill>
              </a:rPr>
              <a:t> pārbaudīs rēķinu sūtīšanas procesu un pārliecināsies, ka risinājums ir gatavs lietošanai. Pēc veiksmīgas testēšanas pabeigšanas jūs varēsiet regulāri sūtīt </a:t>
            </a:r>
            <a:r>
              <a:rPr lang="en-US" sz="2000" b="1" dirty="0">
                <a:solidFill>
                  <a:schemeClr val="tx1"/>
                </a:solidFill>
              </a:rPr>
              <a:t>E-rēķinus</a:t>
            </a:r>
            <a:r>
              <a:rPr lang="en-US" sz="2000" dirty="0">
                <a:solidFill>
                  <a:schemeClr val="tx1"/>
                </a:solidFill>
              </a:rPr>
              <a:t> saviem biznesa partneriem.</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tep 6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6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6. solis</a:t>
            </a:r>
            <a:endParaRPr lang="en-US" sz="2400" dirty="0"/>
          </a:p>
        </p:txBody>
      </p:sp>
      <p:sp>
        <p:nvSpPr>
          <p:cNvPr id="4" name="Step 6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Pilna darba uzsākšana un uzraudzība</a:t>
            </a:r>
            <a:endParaRPr lang="en-US" sz="3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12</a:t>
            </a:fld>
            <a:endParaRPr lang="en-US"/>
          </a:p>
        </p:txBody>
      </p:sp>
      <p:sp>
        <p:nvSpPr>
          <p:cNvPr id="7" name="Step 2 card">
            <a:extLst>
              <a:ext uri="{FF2B5EF4-FFF2-40B4-BE49-F238E27FC236}">
                <a16:creationId xmlns:a16="http://schemas.microsoft.com/office/drawing/2014/main" id="{7CC584B1-337F-B9D9-799C-A26E82CD26A9}"/>
              </a:ext>
            </a:extLst>
          </p:cNvPr>
          <p:cNvSpPr/>
          <p:nvPr/>
        </p:nvSpPr>
        <p:spPr>
          <a:xfrm>
            <a:off x="813816" y="1600200"/>
            <a:ext cx="10561320" cy="160020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6" name="Support card">
            <a:extLst>
              <a:ext uri="{FF2B5EF4-FFF2-40B4-BE49-F238E27FC236}">
                <a16:creationId xmlns:a16="http://schemas.microsoft.com/office/drawing/2014/main" id="{7CC584B1-337F-B9D9-799C-A26E82CD26A9}"/>
              </a:ext>
            </a:extLst>
          </p:cNvPr>
          <p:cNvSpPr/>
          <p:nvPr/>
        </p:nvSpPr>
        <p:spPr>
          <a:xfrm>
            <a:off x="813816" y="3474720"/>
            <a:ext cx="10561320" cy="160020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9" name="Step 2 text">
            <a:extLst>
              <a:ext uri="{FF2B5EF4-FFF2-40B4-BE49-F238E27FC236}">
                <a16:creationId xmlns:a16="http://schemas.microsoft.com/office/drawing/2014/main" id="{4F627A8E-29CA-18A9-0159-66EDC7A01B03}"/>
              </a:ext>
            </a:extLst>
          </p:cNvPr>
          <p:cNvSpPr txBox="1"/>
          <p:nvPr/>
        </p:nvSpPr>
        <p:spPr>
          <a:xfrm>
            <a:off x="1271016" y="1965960"/>
            <a:ext cx="9646920" cy="1188720"/>
          </a:xfrm>
          <a:prstGeom prst="rect">
            <a:avLst/>
          </a:prstGeom>
          <a:noFill/>
          <a:ln/>
        </p:spPr>
        <p:txBody>
          <a:bodyPr wrap="square" lIns="0" tIns="0" rIns="0" bIns="0" rtlCol="0" anchor="t"/>
          <a:lstStyle/>
          <a:p>
            <a:pPr marL="0" indent="0">
              <a:spcAft>
                <a:spcPts val="600"/>
              </a:spcAft>
              <a:buNone/>
            </a:pPr>
            <a:r>
              <a:rPr lang="en-US" sz="2000" b="1" dirty="0" err="1">
                <a:solidFill>
                  <a:schemeClr val="tx1"/>
                </a:solidFill>
              </a:rPr>
              <a:t>Docura</a:t>
            </a:r>
            <a:r>
              <a:rPr lang="en-US" sz="2000" dirty="0">
                <a:solidFill>
                  <a:schemeClr val="tx1"/>
                </a:solidFill>
              </a:rPr>
              <a:t> nodrošina automatizētu dokumentu apmaiņas uzraudzību. Ja rēķina sūtīšanas laikā rodas kļūda, jūs saņemsiet e-pasta paziņojumu, lai varētu nekavējoties veikt nepieciešamās darbības.</a:t>
            </a:r>
            <a:endParaRPr lang="en-US" sz="2000" dirty="0"/>
          </a:p>
        </p:txBody>
      </p:sp>
      <p:sp>
        <p:nvSpPr>
          <p:cNvPr id="27" name="Support text">
            <a:extLst>
              <a:ext uri="{FF2B5EF4-FFF2-40B4-BE49-F238E27FC236}">
                <a16:creationId xmlns:a16="http://schemas.microsoft.com/office/drawing/2014/main" id="{4F627A8E-29CA-18A9-0159-66EDC7A01B03}"/>
              </a:ext>
            </a:extLst>
          </p:cNvPr>
          <p:cNvSpPr txBox="1"/>
          <p:nvPr/>
        </p:nvSpPr>
        <p:spPr>
          <a:xfrm>
            <a:off x="1271016" y="3703320"/>
            <a:ext cx="9646920" cy="1234440"/>
          </a:xfrm>
          <a:prstGeom prst="rect">
            <a:avLst/>
          </a:prstGeom>
          <a:noFill/>
          <a:ln/>
        </p:spPr>
        <p:txBody>
          <a:bodyPr wrap="square" lIns="0" tIns="0" rIns="0" bIns="0" rtlCol="0" anchor="t"/>
          <a:lstStyle/>
          <a:p>
            <a:pPr marL="0" indent="0">
              <a:spcAft>
                <a:spcPts val="600"/>
              </a:spcAft>
              <a:buNone/>
            </a:pPr>
            <a:r>
              <a:rPr lang="en-US" sz="2000" b="1" dirty="0" err="1">
                <a:solidFill>
                  <a:schemeClr val="tx1"/>
                </a:solidFill>
              </a:rPr>
              <a:t>Atbalsts</a:t>
            </a:r>
            <a:endParaRPr lang="en-US" sz="2000" dirty="0"/>
          </a:p>
          <a:p>
            <a:pPr marL="0" indent="0">
              <a:spcAft>
                <a:spcPts val="600"/>
              </a:spcAft>
              <a:buNone/>
            </a:pPr>
            <a:r>
              <a:rPr lang="en-US" sz="2000" dirty="0" err="1">
                <a:solidFill>
                  <a:schemeClr val="tx1"/>
                </a:solidFill>
              </a:rPr>
              <a:t>Ja jums nepieciešama palīdzība, lūdzu, sazinieties ar mūsu atbalsta komandu, rakstot uz </a:t>
            </a:r>
            <a:r>
              <a:rPr lang="en-US" sz="2000" u="sng" dirty="0" err="1">
                <a:solidFill>
                  <a:srgbClr val="1160F0"/>
                </a:solidFill>
                <a:hlinkClick r:id="rId3"/>
              </a:rPr>
              <a:t>support@docura.net</a:t>
            </a:r>
            <a:r>
              <a:rPr lang="en-US" sz="2000" dirty="0" err="1">
                <a:solidFill>
                  <a:schemeClr val="tx1"/>
                </a:solidFill>
              </a:rPr>
              <a:t>.</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dirty="0"/>
              <a:t>FAQ</a:t>
            </a:r>
            <a:endParaRPr lang="en-US" sz="3600" dirty="0"/>
          </a:p>
        </p:txBody>
      </p:sp>
      <p:sp>
        <p:nvSpPr>
          <p:cNvPr id="3" name="FAQ question title"/>
          <p:cNvSpPr txBox="1"/>
          <p:nvPr/>
        </p:nvSpPr>
        <p:spPr>
          <a:xfrm>
            <a:off x="813816" y="1417320"/>
            <a:ext cx="10561320" cy="411480"/>
          </a:xfrm>
          <a:prstGeom prst="rect">
            <a:avLst/>
          </a:prstGeom>
          <a:noFill/>
          <a:ln/>
        </p:spPr>
        <p:txBody>
          <a:bodyPr wrap="square" lIns="0" tIns="0" rIns="0" bIns="0" rtlCol="0" anchor="t"/>
          <a:lstStyle/>
          <a:p>
            <a:pPr marL="0" indent="0">
              <a:spcAft>
                <a:spcPts val="600"/>
              </a:spcAft>
              <a:buNone/>
            </a:pPr>
            <a:r>
              <a:rPr lang="en-US" sz="2200" b="1" dirty="0">
                <a:solidFill>
                  <a:schemeClr val="tx2"/>
                </a:solidFill>
              </a:rPr>
              <a:t>Cik tas maksā?</a:t>
            </a:r>
            <a:endParaRPr lang="en-US" sz="2200" dirty="0"/>
          </a:p>
        </p:txBody>
      </p:sp>
      <p:sp>
        <p:nvSpPr>
          <p:cNvPr id="4" name="Question card"/>
          <p:cNvSpPr/>
          <p:nvPr/>
        </p:nvSpPr>
        <p:spPr>
          <a:xfrm>
            <a:off x="813816" y="1920240"/>
            <a:ext cx="10561320" cy="777240"/>
          </a:xfrm>
          <a:prstGeom prst="roundRect">
            <a:avLst>
              <a:gd name="adj" fmla="val 11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5" name="Q badge"/>
          <p:cNvSpPr/>
          <p:nvPr/>
        </p:nvSpPr>
        <p:spPr>
          <a:xfrm>
            <a:off x="1088136" y="2112264"/>
            <a:ext cx="502920" cy="38404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6" name="Q badge letter"/>
          <p:cNvSpPr txBox="1"/>
          <p:nvPr/>
        </p:nvSpPr>
        <p:spPr>
          <a:xfrm>
            <a:off x="1088136" y="2112264"/>
            <a:ext cx="502920" cy="384048"/>
          </a:xfrm>
          <a:prstGeom prst="rect">
            <a:avLst/>
          </a:prstGeom>
          <a:noFill/>
          <a:ln/>
        </p:spPr>
        <p:txBody>
          <a:bodyPr wrap="square" lIns="0" tIns="0" rIns="0" bIns="0" rtlCol="0" anchor="ctr"/>
          <a:lstStyle/>
          <a:p>
            <a:pPr marL="0" indent="0" algn="ctr">
              <a:buNone/>
            </a:pPr>
            <a:r>
              <a:rPr lang="en-US" sz="1600" b="1" dirty="0">
                <a:solidFill>
                  <a:schemeClr val="bg1"/>
                </a:solidFill>
              </a:rPr>
              <a:t>J</a:t>
            </a:r>
            <a:endParaRPr lang="en-US" sz="1600" dirty="0"/>
          </a:p>
        </p:txBody>
      </p:sp>
      <p:sp>
        <p:nvSpPr>
          <p:cNvPr id="7" name="Question text"/>
          <p:cNvSpPr txBox="1"/>
          <p:nvPr/>
        </p:nvSpPr>
        <p:spPr>
          <a:xfrm>
            <a:off x="1773936" y="1920240"/>
            <a:ext cx="9326880" cy="777240"/>
          </a:xfrm>
          <a:prstGeom prst="rect">
            <a:avLst/>
          </a:prstGeom>
          <a:noFill/>
          <a:ln/>
        </p:spPr>
        <p:txBody>
          <a:bodyPr wrap="square" lIns="0" tIns="0" rIns="0" bIns="0" rtlCol="0" anchor="ctr"/>
          <a:lstStyle/>
          <a:p>
            <a:pPr marL="0" indent="0">
              <a:spcAft>
                <a:spcPts val="600"/>
              </a:spcAft>
              <a:buNone/>
            </a:pPr>
            <a:r>
              <a:rPr lang="en-US" sz="1500" dirty="0">
                <a:solidFill>
                  <a:schemeClr val="tx1"/>
                </a:solidFill>
              </a:rPr>
              <a:t>Cik maksā E-rēķini risinājuma aktivizēšana bez ERP integrācijas? Mēnesī nosūtu aptuveni 300 rēķinus.</a:t>
            </a:r>
            <a:br>
              <a:rPr lang="ru-RU" sz="1500" dirty="0">
                <a:solidFill>
                  <a:schemeClr val="tx1"/>
                </a:solidFill>
              </a:rPr>
            </a:br>
            <a:endParaRPr lang="en-US" sz="1500" dirty="0"/>
          </a:p>
        </p:txBody>
      </p:sp>
      <p:sp>
        <p:nvSpPr>
          <p:cNvPr id="8" name="A badge"/>
          <p:cNvSpPr/>
          <p:nvPr/>
        </p:nvSpPr>
        <p:spPr>
          <a:xfrm>
            <a:off x="1088136" y="2880360"/>
            <a:ext cx="502920" cy="38404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9" name="A badge letter"/>
          <p:cNvSpPr txBox="1"/>
          <p:nvPr/>
        </p:nvSpPr>
        <p:spPr>
          <a:xfrm>
            <a:off x="1088136" y="2880360"/>
            <a:ext cx="502920" cy="384048"/>
          </a:xfrm>
          <a:prstGeom prst="rect">
            <a:avLst/>
          </a:prstGeom>
          <a:noFill/>
          <a:ln/>
        </p:spPr>
        <p:txBody>
          <a:bodyPr wrap="square" lIns="0" tIns="0" rIns="0" bIns="0" rtlCol="0" anchor="ctr"/>
          <a:lstStyle/>
          <a:p>
            <a:pPr marL="0" indent="0" algn="ctr">
              <a:buNone/>
            </a:pPr>
            <a:r>
              <a:rPr lang="en-US" sz="1600" b="1" dirty="0">
                <a:solidFill>
                  <a:schemeClr val="bg1"/>
                </a:solidFill>
              </a:rPr>
              <a:t>A</a:t>
            </a:r>
            <a:endParaRPr lang="en-US" sz="1600" dirty="0"/>
          </a:p>
        </p:txBody>
      </p:sp>
      <p:sp>
        <p:nvSpPr>
          <p:cNvPr id="10" name="Answer text"/>
          <p:cNvSpPr txBox="1"/>
          <p:nvPr/>
        </p:nvSpPr>
        <p:spPr>
          <a:xfrm>
            <a:off x="1773936" y="2852928"/>
            <a:ext cx="9326880" cy="438912"/>
          </a:xfrm>
          <a:prstGeom prst="rect">
            <a:avLst/>
          </a:prstGeom>
          <a:noFill/>
          <a:ln/>
        </p:spPr>
        <p:txBody>
          <a:bodyPr wrap="square" lIns="0" tIns="0" rIns="0" bIns="0" rtlCol="0" anchor="ctr"/>
          <a:lstStyle/>
          <a:p>
            <a:pPr marL="0" indent="0">
              <a:spcAft>
                <a:spcPts val="600"/>
              </a:spcAft>
              <a:buNone/>
            </a:pPr>
            <a:r>
              <a:rPr lang="en-US" sz="1500" dirty="0">
                <a:solidFill>
                  <a:schemeClr val="tx1"/>
                </a:solidFill>
              </a:rPr>
              <a:t>Visas cenas ir norādītas mūsu cenu lapā </a:t>
            </a:r>
            <a:r>
              <a:rPr lang="en-US" sz="1500" u="sng" dirty="0">
                <a:solidFill>
                  <a:schemeClr val="accent1"/>
                </a:solidFill>
                <a:hlinkClick r:id="rId3">
                  <a:extLst>
                    <a:ext uri="{A12FA001-AC4F-418D-AE19-62706E023703}">
                      <ahyp:hlinkClr xmlns:ahyp="http://schemas.microsoft.com/office/drawing/2018/hyperlinkcolor" val="tx"/>
                    </a:ext>
                  </a:extLst>
                </a:hlinkClick>
              </a:rPr>
              <a:t>https://docura.net/lv/pricing-e-invoice/</a:t>
            </a:r>
            <a:endParaRPr lang="en-US" sz="1500" dirty="0"/>
          </a:p>
        </p:txBody>
      </p:sp>
      <p:sp>
        <p:nvSpPr>
          <p:cNvPr id="11" name="Price card 1"/>
          <p:cNvSpPr/>
          <p:nvPr/>
        </p:nvSpPr>
        <p:spPr>
          <a:xfrm>
            <a:off x="813816" y="3383280"/>
            <a:ext cx="5143500" cy="2606040"/>
          </a:xfrm>
          <a:prstGeom prst="roundRect">
            <a:avLst>
              <a:gd name="adj" fmla="val 350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2" name="Price tag 1"/>
          <p:cNvSpPr/>
          <p:nvPr/>
        </p:nvSpPr>
        <p:spPr>
          <a:xfrm>
            <a:off x="1088136" y="3584448"/>
            <a:ext cx="2377440" cy="329184"/>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13" name="Price tag text 1"/>
          <p:cNvSpPr txBox="1"/>
          <p:nvPr/>
        </p:nvSpPr>
        <p:spPr>
          <a:xfrm>
            <a:off x="1088136" y="3584448"/>
            <a:ext cx="2377440" cy="329184"/>
          </a:xfrm>
          <a:prstGeom prst="rect">
            <a:avLst/>
          </a:prstGeom>
          <a:noFill/>
          <a:ln/>
        </p:spPr>
        <p:txBody>
          <a:bodyPr wrap="square" lIns="0" tIns="0" rIns="0" bIns="0" rtlCol="0" anchor="ctr"/>
          <a:lstStyle/>
          <a:p>
            <a:pPr marL="0" indent="0" algn="ctr">
              <a:buNone/>
            </a:pPr>
            <a:r>
              <a:rPr lang="en-US" sz="1000" b="1" dirty="0">
                <a:solidFill>
                  <a:schemeClr val="bg1"/>
                </a:solidFill>
              </a:rPr>
              <a:t>VIENREIZĒJĀS IZMAKSAS</a:t>
            </a:r>
            <a:endParaRPr lang="en-US" sz="1100" dirty="0"/>
          </a:p>
        </p:txBody>
      </p:sp>
      <p:sp>
        <p:nvSpPr>
          <p:cNvPr id="14" name="Fee 1.1"/>
          <p:cNvSpPr txBox="1"/>
          <p:nvPr/>
        </p:nvSpPr>
        <p:spPr>
          <a:xfrm>
            <a:off x="1088136" y="4005072"/>
            <a:ext cx="2766060" cy="5029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Savienojums ar app.docura.net platformu</a:t>
            </a:r>
            <a:endParaRPr lang="en-US" sz="1250" dirty="0"/>
          </a:p>
        </p:txBody>
      </p:sp>
      <p:sp>
        <p:nvSpPr>
          <p:cNvPr id="15" name="Fee value 1.1"/>
          <p:cNvSpPr txBox="1"/>
          <p:nvPr/>
        </p:nvSpPr>
        <p:spPr>
          <a:xfrm>
            <a:off x="3899916" y="4005072"/>
            <a:ext cx="1783080" cy="5029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99 €</a:t>
            </a:r>
            <a:endParaRPr lang="en-US" sz="1400" dirty="0"/>
          </a:p>
        </p:txBody>
      </p:sp>
      <p:sp>
        <p:nvSpPr>
          <p:cNvPr id="16" name="Fee 1.2"/>
          <p:cNvSpPr txBox="1"/>
          <p:nvPr/>
        </p:nvSpPr>
        <p:spPr>
          <a:xfrm>
            <a:off x="1088136" y="4553712"/>
            <a:ext cx="2766060" cy="7315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Papildu iestatīšana PDF rēķinu apstrādei (nepieciešams, ja jūsu ERP sistēma nav integrēta ar Docura)</a:t>
            </a:r>
            <a:endParaRPr lang="en-US" sz="1250" dirty="0"/>
          </a:p>
        </p:txBody>
      </p:sp>
      <p:sp>
        <p:nvSpPr>
          <p:cNvPr id="17" name="Fee value 1.2"/>
          <p:cNvSpPr txBox="1"/>
          <p:nvPr/>
        </p:nvSpPr>
        <p:spPr>
          <a:xfrm>
            <a:off x="3899916" y="4553712"/>
            <a:ext cx="1783080" cy="7315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199 €</a:t>
            </a:r>
            <a:endParaRPr lang="en-US" sz="1400" dirty="0"/>
          </a:p>
        </p:txBody>
      </p:sp>
      <p:sp>
        <p:nvSpPr>
          <p:cNvPr id="18" name="Total box 1"/>
          <p:cNvSpPr/>
          <p:nvPr/>
        </p:nvSpPr>
        <p:spPr>
          <a:xfrm>
            <a:off x="996696" y="5330952"/>
            <a:ext cx="4777740" cy="502920"/>
          </a:xfrm>
          <a:prstGeom prst="roundRect">
            <a:avLst>
              <a:gd name="adj" fmla="val 14545"/>
            </a:avLst>
          </a:prstGeom>
          <a:solidFill>
            <a:schemeClr val="bg2"/>
          </a:solidFill>
          <a:ln w="12700">
            <a:solidFill>
              <a:schemeClr val="bg2"/>
            </a:solidFill>
            <a:prstDash val="solid"/>
          </a:ln>
        </p:spPr>
        <p:txBody>
          <a:bodyPr/>
          <a:lstStyle/>
          <a:p>
            <a:endParaRPr lang="en-US"/>
          </a:p>
        </p:txBody>
      </p:sp>
      <p:sp>
        <p:nvSpPr>
          <p:cNvPr id="19" name="Total label 1"/>
          <p:cNvSpPr txBox="1"/>
          <p:nvPr/>
        </p:nvSpPr>
        <p:spPr>
          <a:xfrm>
            <a:off x="1179576" y="5330952"/>
            <a:ext cx="2948940" cy="502920"/>
          </a:xfrm>
          <a:prstGeom prst="rect">
            <a:avLst/>
          </a:prstGeom>
          <a:noFill/>
          <a:ln/>
        </p:spPr>
        <p:txBody>
          <a:bodyPr wrap="square" lIns="0" tIns="0" rIns="0" bIns="0" rtlCol="0" anchor="ctr"/>
          <a:lstStyle/>
          <a:p>
            <a:pPr marL="0" indent="0">
              <a:spcAft>
                <a:spcPts val="600"/>
              </a:spcAft>
              <a:buNone/>
            </a:pPr>
            <a:r>
              <a:rPr lang="en-US" sz="1500" b="1" dirty="0">
                <a:solidFill>
                  <a:schemeClr val="tx1"/>
                </a:solidFill>
              </a:rPr>
              <a:t>Kopējās vienreizējās iestatīšanas izmaksas:</a:t>
            </a:r>
            <a:endParaRPr lang="en-US" sz="1500" dirty="0"/>
          </a:p>
        </p:txBody>
      </p:sp>
      <p:sp>
        <p:nvSpPr>
          <p:cNvPr id="20" name="Total value 1"/>
          <p:cNvSpPr txBox="1"/>
          <p:nvPr/>
        </p:nvSpPr>
        <p:spPr>
          <a:xfrm>
            <a:off x="4128516" y="5330952"/>
            <a:ext cx="1463040" cy="502920"/>
          </a:xfrm>
          <a:prstGeom prst="rect">
            <a:avLst/>
          </a:prstGeom>
          <a:noFill/>
          <a:ln/>
        </p:spPr>
        <p:txBody>
          <a:bodyPr wrap="square" lIns="0" tIns="0" rIns="0" bIns="0" rtlCol="0" anchor="ctr"/>
          <a:lstStyle/>
          <a:p>
            <a:pPr marL="0" indent="0" algn="r">
              <a:spcAft>
                <a:spcPts val="600"/>
              </a:spcAft>
              <a:buNone/>
            </a:pPr>
            <a:r>
              <a:rPr lang="en-US" sz="2200" b="1" dirty="0">
                <a:solidFill>
                  <a:schemeClr val="accent3"/>
                </a:solidFill>
              </a:rPr>
              <a:t>298 €</a:t>
            </a:r>
            <a:endParaRPr lang="en-US" sz="2200" dirty="0"/>
          </a:p>
        </p:txBody>
      </p:sp>
      <p:sp>
        <p:nvSpPr>
          <p:cNvPr id="21" name="Price card 2"/>
          <p:cNvSpPr/>
          <p:nvPr/>
        </p:nvSpPr>
        <p:spPr>
          <a:xfrm>
            <a:off x="6231636" y="3383280"/>
            <a:ext cx="5143500" cy="2606040"/>
          </a:xfrm>
          <a:prstGeom prst="roundRect">
            <a:avLst>
              <a:gd name="adj" fmla="val 350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2" name="Price tag 2"/>
          <p:cNvSpPr/>
          <p:nvPr/>
        </p:nvSpPr>
        <p:spPr>
          <a:xfrm>
            <a:off x="6505956" y="3584448"/>
            <a:ext cx="1828800" cy="329184"/>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23" name="Price tag text 2"/>
          <p:cNvSpPr txBox="1"/>
          <p:nvPr/>
        </p:nvSpPr>
        <p:spPr>
          <a:xfrm>
            <a:off x="6505956" y="3584448"/>
            <a:ext cx="1828800" cy="329184"/>
          </a:xfrm>
          <a:prstGeom prst="rect">
            <a:avLst/>
          </a:prstGeom>
          <a:noFill/>
          <a:ln/>
        </p:spPr>
        <p:txBody>
          <a:bodyPr wrap="square" lIns="0" tIns="0" rIns="0" bIns="0" rtlCol="0" anchor="ctr"/>
          <a:lstStyle/>
          <a:p>
            <a:pPr marL="0" indent="0" algn="ctr">
              <a:buNone/>
            </a:pPr>
            <a:r>
              <a:rPr lang="en-US" sz="1000" b="1" dirty="0">
                <a:solidFill>
                  <a:schemeClr val="bg1"/>
                </a:solidFill>
              </a:rPr>
              <a:t>MĒNEŠA MAKSAS</a:t>
            </a:r>
            <a:endParaRPr lang="en-US" sz="1100" dirty="0"/>
          </a:p>
        </p:txBody>
      </p:sp>
      <p:sp>
        <p:nvSpPr>
          <p:cNvPr id="24" name="Fee 2.1"/>
          <p:cNvSpPr txBox="1"/>
          <p:nvPr/>
        </p:nvSpPr>
        <p:spPr>
          <a:xfrm>
            <a:off x="6505956" y="4005072"/>
            <a:ext cx="2766060" cy="5029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Abonēšanas maksa</a:t>
            </a:r>
            <a:endParaRPr lang="en-US" sz="1250" dirty="0"/>
          </a:p>
        </p:txBody>
      </p:sp>
      <p:sp>
        <p:nvSpPr>
          <p:cNvPr id="25" name="Fee value 2.1"/>
          <p:cNvSpPr txBox="1"/>
          <p:nvPr/>
        </p:nvSpPr>
        <p:spPr>
          <a:xfrm>
            <a:off x="9317736" y="4005072"/>
            <a:ext cx="1783080" cy="5029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5 € mēnesī</a:t>
            </a:r>
            <a:endParaRPr lang="en-US" sz="1400" dirty="0"/>
          </a:p>
        </p:txBody>
      </p:sp>
      <p:sp>
        <p:nvSpPr>
          <p:cNvPr id="26" name="Fee 2.2"/>
          <p:cNvSpPr txBox="1"/>
          <p:nvPr/>
        </p:nvSpPr>
        <p:spPr>
          <a:xfrm>
            <a:off x="6505956" y="4553712"/>
            <a:ext cx="2766060" cy="7315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Dokumentu apstrādes maksa</a:t>
            </a:r>
            <a:endParaRPr lang="en-US" sz="1250" dirty="0"/>
          </a:p>
        </p:txBody>
      </p:sp>
      <p:sp>
        <p:nvSpPr>
          <p:cNvPr id="27" name="Fee value 2.2"/>
          <p:cNvSpPr txBox="1"/>
          <p:nvPr/>
        </p:nvSpPr>
        <p:spPr>
          <a:xfrm>
            <a:off x="9317736" y="4553712"/>
            <a:ext cx="1783080" cy="7315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0,10 € par dokumentu</a:t>
            </a:r>
            <a:endParaRPr lang="en-US" sz="1400" dirty="0"/>
          </a:p>
        </p:txBody>
      </p:sp>
      <p:sp>
        <p:nvSpPr>
          <p:cNvPr id="28" name="Total box 2"/>
          <p:cNvSpPr/>
          <p:nvPr/>
        </p:nvSpPr>
        <p:spPr>
          <a:xfrm>
            <a:off x="6414516" y="5330952"/>
            <a:ext cx="4777740" cy="502920"/>
          </a:xfrm>
          <a:prstGeom prst="roundRect">
            <a:avLst>
              <a:gd name="adj" fmla="val 14545"/>
            </a:avLst>
          </a:prstGeom>
          <a:solidFill>
            <a:schemeClr val="bg2"/>
          </a:solidFill>
          <a:ln w="12700">
            <a:solidFill>
              <a:schemeClr val="bg2"/>
            </a:solidFill>
            <a:prstDash val="solid"/>
          </a:ln>
        </p:spPr>
        <p:txBody>
          <a:bodyPr/>
          <a:lstStyle/>
          <a:p>
            <a:endParaRPr lang="en-US"/>
          </a:p>
        </p:txBody>
      </p:sp>
      <p:sp>
        <p:nvSpPr>
          <p:cNvPr id="29" name="Total label 2"/>
          <p:cNvSpPr txBox="1"/>
          <p:nvPr/>
        </p:nvSpPr>
        <p:spPr>
          <a:xfrm>
            <a:off x="6597396" y="5330952"/>
            <a:ext cx="2948940" cy="502920"/>
          </a:xfrm>
          <a:prstGeom prst="rect">
            <a:avLst/>
          </a:prstGeom>
          <a:noFill/>
          <a:ln/>
        </p:spPr>
        <p:txBody>
          <a:bodyPr wrap="square" lIns="0" tIns="0" rIns="0" bIns="0" rtlCol="0" anchor="ctr"/>
          <a:lstStyle/>
          <a:p>
            <a:pPr marL="0" indent="0">
              <a:spcAft>
                <a:spcPts val="600"/>
              </a:spcAft>
              <a:buNone/>
            </a:pPr>
            <a:r>
              <a:rPr lang="en-US" sz="1500" b="1" dirty="0">
                <a:solidFill>
                  <a:schemeClr val="tx1"/>
                </a:solidFill>
              </a:rPr>
              <a:t>Kopējās mēneša izmaksas:</a:t>
            </a:r>
            <a:endParaRPr lang="en-US" sz="1500" dirty="0"/>
          </a:p>
        </p:txBody>
      </p:sp>
      <p:sp>
        <p:nvSpPr>
          <p:cNvPr id="30" name="Total value 2"/>
          <p:cNvSpPr txBox="1"/>
          <p:nvPr/>
        </p:nvSpPr>
        <p:spPr>
          <a:xfrm>
            <a:off x="9546336" y="5330952"/>
            <a:ext cx="1463040" cy="502920"/>
          </a:xfrm>
          <a:prstGeom prst="rect">
            <a:avLst/>
          </a:prstGeom>
          <a:noFill/>
          <a:ln/>
        </p:spPr>
        <p:txBody>
          <a:bodyPr wrap="square" lIns="0" tIns="0" rIns="0" bIns="0" rtlCol="0" anchor="ctr"/>
          <a:lstStyle/>
          <a:p>
            <a:pPr marL="0" indent="0" algn="r">
              <a:spcAft>
                <a:spcPts val="600"/>
              </a:spcAft>
              <a:buNone/>
            </a:pPr>
            <a:r>
              <a:rPr lang="en-US" sz="2200" b="1" dirty="0">
                <a:solidFill>
                  <a:schemeClr val="accent1"/>
                </a:solidFill>
              </a:rPr>
              <a:t>35 €</a:t>
            </a:r>
            <a:endParaRPr lang="en-US" sz="2200" dirty="0"/>
          </a:p>
        </p:txBody>
      </p:sp>
      <p:sp>
        <p:nvSpPr>
          <p:cNvPr id="31" name="VAT note"/>
          <p:cNvSpPr txBox="1"/>
          <p:nvPr/>
        </p:nvSpPr>
        <p:spPr>
          <a:xfrm>
            <a:off x="813816" y="6053328"/>
            <a:ext cx="4572000" cy="228600"/>
          </a:xfrm>
          <a:prstGeom prst="rect">
            <a:avLst/>
          </a:prstGeom>
          <a:noFill/>
          <a:ln/>
        </p:spPr>
        <p:txBody>
          <a:bodyPr wrap="square" lIns="0" tIns="0" rIns="0" bIns="0" rtlCol="0" anchor="t"/>
          <a:lstStyle/>
          <a:p>
            <a:pPr marL="0" indent="0">
              <a:spcAft>
                <a:spcPts val="600"/>
              </a:spcAft>
              <a:buNone/>
            </a:pPr>
            <a:r>
              <a:rPr lang="en-US" sz="1200" dirty="0">
                <a:solidFill>
                  <a:schemeClr val="accent6"/>
                </a:solidFill>
              </a:rPr>
              <a:t>Visas cenas norādītas bez PVN.</a:t>
            </a:r>
            <a:endParaRPr lang="en-US" sz="1200" dirty="0"/>
          </a:p>
        </p:txBody>
      </p:sp>
      <p:sp>
        <p:nvSpPr>
          <p:cNvPr id="32"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13</a:t>
            </a:fld>
            <a:endParaRPr lang="en-US"/>
          </a:p>
        </p:txBody>
      </p:sp>
    </p:spTree>
  </p:cSld>
  <p:clrMapOvr>
    <a:masterClrMapping/>
  </p:clrMapOvr>
</p:sld>
</file>

<file path=ppt/theme/theme1.xml><?xml version="1.0" encoding="utf-8"?>
<a:theme xmlns:a="http://schemas.openxmlformats.org/drawingml/2006/main" name="Docura">
  <a:themeElements>
    <a:clrScheme name="Docura">
      <a:dk1>
        <a:srgbClr val="1A2238"/>
      </a:dk1>
      <a:lt1>
        <a:srgbClr val="FFFFFF"/>
      </a:lt1>
      <a:dk2>
        <a:srgbClr val="1C3D8F"/>
      </a:dk2>
      <a:lt2>
        <a:srgbClr val="EEF3F7"/>
      </a:lt2>
      <a:accent1>
        <a:srgbClr val="1160F0"/>
      </a:accent1>
      <a:accent2>
        <a:srgbClr val="DA4E4E"/>
      </a:accent2>
      <a:accent3>
        <a:srgbClr val="FF823F"/>
      </a:accent3>
      <a:accent4>
        <a:srgbClr val="2DB39B"/>
      </a:accent4>
      <a:accent5>
        <a:srgbClr val="FF79E2"/>
      </a:accent5>
      <a:accent6>
        <a:srgbClr val="5A6B85"/>
      </a:accent6>
      <a:hlink>
        <a:srgbClr val="1160F0"/>
      </a:hlink>
      <a:folHlink>
        <a:srgbClr val="1C3D8F"/>
      </a:folHlink>
    </a:clrScheme>
    <a:fontScheme name="Docura">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934</Words>
  <Application>Microsoft Office PowerPoint</Application>
  <PresentationFormat>Widescreen</PresentationFormat>
  <Paragraphs>141</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Docura</vt:lpstr>
      <vt:lpstr>E-rēķini</vt:lpstr>
      <vt:lpstr>Kas ir E-rēķins?</vt:lpstr>
      <vt:lpstr>Kad e-rēķini kļūst obligāti?</vt:lpstr>
      <vt:lpstr>Kā iestatīt E-rēķinus, izmantojot Docura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FAQ</vt:lpstr>
    </vt:vector>
  </TitlesOfParts>
  <Company>Docura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E-rēķini</dc:title>
  <dc:subject>PptxGenJS Presentation</dc:subject>
  <dc:creator>PptxGenJS</dc:creator>
  <cp:lastModifiedBy>Anna Sheyko</cp:lastModifiedBy>
  <cp:revision>15</cp:revision>
  <dcterms:created xsi:type="dcterms:W3CDTF">2026-10-21T09:15:07Z</dcterms:created>
  <dcterms:modified xsi:type="dcterms:W3CDTF">2026-10-22T08:52:37Z</dcterms:modified>
</cp:coreProperties>
</file>